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56" r:id="rId2"/>
    <p:sldId id="271" r:id="rId3"/>
    <p:sldId id="270" r:id="rId4"/>
    <p:sldId id="269" r:id="rId5"/>
    <p:sldId id="267" r:id="rId6"/>
    <p:sldId id="268" r:id="rId7"/>
    <p:sldId id="258" r:id="rId8"/>
  </p:sldIdLst>
  <p:sldSz cx="9144000" cy="5143500" type="screen16x9"/>
  <p:notesSz cx="6858000" cy="9144000"/>
  <p:embeddedFontLst>
    <p:embeddedFont>
      <p:font typeface="Calibri" panose="020F0502020204030204" pitchFamily="34" charset="0"/>
      <p:regular r:id="rId10"/>
      <p:bold r:id="rId11"/>
      <p:italic r:id="rId12"/>
      <p:boldItalic r:id="rId13"/>
    </p:embeddedFont>
    <p:embeddedFont>
      <p:font typeface="Nunito" panose="020B0604020202020204"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00D6355-5203-4E60-AD63-9D2396159954}">
  <a:tblStyle styleId="{500D6355-5203-4E60-AD63-9D239615995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6" d="100"/>
          <a:sy n="96" d="100"/>
        </p:scale>
        <p:origin x="414"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39ecfc00ac_0_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39ecfc00ac_0_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71484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39f4be4af6_0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39f4be4af6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Time includes stating devices at the end</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83767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39ecfc00ac_0_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39ecfc00ac_0_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6"/>
        </a:solidFill>
        <a:effectLst/>
      </p:bgPr>
    </p:bg>
    <p:spTree>
      <p:nvGrpSpPr>
        <p:cNvPr id="1"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509632"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255200"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1159826"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905395"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7279439"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6917201"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Google Shape;34;p2"/>
          <p:cNvSpPr txBox="1">
            <a:spLocks noGrp="1"/>
          </p:cNvSpPr>
          <p:nvPr>
            <p:ph type="ctrTitle"/>
          </p:nvPr>
        </p:nvSpPr>
        <p:spPr>
          <a:xfrm>
            <a:off x="1858703" y="1822833"/>
            <a:ext cx="5361300" cy="1448100"/>
          </a:xfrm>
          <a:prstGeom prst="rect">
            <a:avLst/>
          </a:prstGeom>
        </p:spPr>
        <p:txBody>
          <a:bodyPr spcFirstLastPara="1" wrap="square" lIns="91425" tIns="91425" rIns="91425" bIns="91425" anchor="ctr" anchorCtr="0"/>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35" name="Google Shape;35;p2"/>
          <p:cNvSpPr txBox="1">
            <a:spLocks noGrp="1"/>
          </p:cNvSpPr>
          <p:nvPr>
            <p:ph type="subTitle" idx="1"/>
          </p:nvPr>
        </p:nvSpPr>
        <p:spPr>
          <a:xfrm>
            <a:off x="1858700" y="3413158"/>
            <a:ext cx="5361300" cy="52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36" name="Google Shape;36;p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dk2"/>
        </a:solidFill>
        <a:effectLst/>
      </p:bgPr>
    </p:bg>
    <p:spTree>
      <p:nvGrpSpPr>
        <p:cNvPr id="1"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54" name="Google Shape;54;p4"/>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5" name="Google Shape;55;p4"/>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bg>
      <p:bgPr>
        <a:solidFill>
          <a:schemeClr val="dk2"/>
        </a:solidFill>
        <a:effectLst/>
      </p:bgPr>
    </p:bg>
    <p:spTree>
      <p:nvGrpSpPr>
        <p:cNvPr id="1"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5"/>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1" name="Google Shape;61;p5"/>
          <p:cNvSpPr txBox="1">
            <a:spLocks noGrp="1"/>
          </p:cNvSpPr>
          <p:nvPr>
            <p:ph type="body" idx="1"/>
          </p:nvPr>
        </p:nvSpPr>
        <p:spPr>
          <a:xfrm>
            <a:off x="819150" y="1990725"/>
            <a:ext cx="36861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2" name="Google Shape;62;p5"/>
          <p:cNvSpPr txBox="1">
            <a:spLocks noGrp="1"/>
          </p:cNvSpPr>
          <p:nvPr>
            <p:ph type="body" idx="2"/>
          </p:nvPr>
        </p:nvSpPr>
        <p:spPr>
          <a:xfrm>
            <a:off x="4638675" y="1990725"/>
            <a:ext cx="36861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3" name="Google Shape;63;p5"/>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solidFill>
          <a:schemeClr val="dk2"/>
        </a:solidFill>
        <a:effectLst/>
      </p:bgPr>
    </p:bg>
    <p:spTree>
      <p:nvGrpSpPr>
        <p:cNvPr id="1"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6"/>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9" name="Google Shape;69;p6"/>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chemeClr val="accent3"/>
        </a:solidFill>
        <a:effectLst/>
      </p:bgPr>
    </p:bg>
    <p:spTree>
      <p:nvGrpSpPr>
        <p:cNvPr id="1"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7"/>
          <p:cNvSpPr/>
          <p:nvPr/>
        </p:nvSpPr>
        <p:spPr>
          <a:xfrm>
            <a:off x="31" y="2824500"/>
            <a:ext cx="7370400" cy="23190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7"/>
          <p:cNvSpPr txBox="1">
            <a:spLocks noGrp="1"/>
          </p:cNvSpPr>
          <p:nvPr>
            <p:ph type="title"/>
          </p:nvPr>
        </p:nvSpPr>
        <p:spPr>
          <a:xfrm>
            <a:off x="819150" y="845600"/>
            <a:ext cx="3709200" cy="13830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75" name="Google Shape;75;p7"/>
          <p:cNvSpPr txBox="1">
            <a:spLocks noGrp="1"/>
          </p:cNvSpPr>
          <p:nvPr>
            <p:ph type="body" idx="1"/>
          </p:nvPr>
        </p:nvSpPr>
        <p:spPr>
          <a:xfrm>
            <a:off x="830700" y="2319050"/>
            <a:ext cx="3709200" cy="21198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76" name="Google Shape;76;p7"/>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1"/>
        </a:solidFill>
        <a:effectLst/>
      </p:bgPr>
    </p:bg>
    <p:spTree>
      <p:nvGrpSpPr>
        <p:cNvPr id="1"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8"/>
            <p:cNvSpPr/>
            <p:nvPr/>
          </p:nvSpPr>
          <p:spPr>
            <a:xfrm>
              <a:off x="4093430"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8"/>
            <p:cNvSpPr/>
            <p:nvPr/>
          </p:nvSpPr>
          <p:spPr>
            <a:xfrm>
              <a:off x="3961956"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8"/>
            <p:cNvSpPr/>
            <p:nvPr/>
          </p:nvSpPr>
          <p:spPr>
            <a:xfrm>
              <a:off x="7279439"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8"/>
            <p:cNvSpPr/>
            <p:nvPr/>
          </p:nvSpPr>
          <p:spPr>
            <a:xfrm>
              <a:off x="6917201"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8"/>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8"/>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3" name="Google Shape;93;p8"/>
          <p:cNvSpPr txBox="1">
            <a:spLocks noGrp="1"/>
          </p:cNvSpPr>
          <p:nvPr>
            <p:ph type="title"/>
          </p:nvPr>
        </p:nvSpPr>
        <p:spPr>
          <a:xfrm>
            <a:off x="1393929" y="1301146"/>
            <a:ext cx="6366900" cy="2539200"/>
          </a:xfrm>
          <a:prstGeom prst="rect">
            <a:avLst/>
          </a:prstGeom>
        </p:spPr>
        <p:txBody>
          <a:bodyPr spcFirstLastPara="1" wrap="square" lIns="91425" tIns="91425" rIns="91425" bIns="91425" anchor="ctr" anchorCtr="0"/>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a:endParaRPr/>
          </a:p>
        </p:txBody>
      </p:sp>
      <p:sp>
        <p:nvSpPr>
          <p:cNvPr id="94" name="Google Shape;94;p8"/>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2"/>
        </a:solidFill>
        <a:effectLst/>
      </p:bgPr>
    </p:bg>
    <p:spTree>
      <p:nvGrpSpPr>
        <p:cNvPr id="1"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9"/>
          <p:cNvSpPr txBox="1">
            <a:spLocks noGrp="1"/>
          </p:cNvSpPr>
          <p:nvPr>
            <p:ph type="title"/>
          </p:nvPr>
        </p:nvSpPr>
        <p:spPr>
          <a:xfrm>
            <a:off x="819150" y="845600"/>
            <a:ext cx="6424200" cy="7050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100" name="Google Shape;100;p9"/>
          <p:cNvSpPr txBox="1">
            <a:spLocks noGrp="1"/>
          </p:cNvSpPr>
          <p:nvPr>
            <p:ph type="subTitle" idx="1"/>
          </p:nvPr>
        </p:nvSpPr>
        <p:spPr>
          <a:xfrm>
            <a:off x="819150" y="1550700"/>
            <a:ext cx="5859900" cy="3936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101" name="Google Shape;101;p9"/>
          <p:cNvSpPr txBox="1">
            <a:spLocks noGrp="1"/>
          </p:cNvSpPr>
          <p:nvPr>
            <p:ph type="body" idx="2"/>
          </p:nvPr>
        </p:nvSpPr>
        <p:spPr>
          <a:xfrm>
            <a:off x="819150" y="2467050"/>
            <a:ext cx="5859900" cy="20955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02" name="Google Shape;102;p9"/>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1"/>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1"/>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1"/>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1"/>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9" name="Google Shape;119;p11"/>
          <p:cNvSpPr txBox="1">
            <a:spLocks noGrp="1"/>
          </p:cNvSpPr>
          <p:nvPr>
            <p:ph type="title" hasCustomPrompt="1"/>
          </p:nvPr>
        </p:nvSpPr>
        <p:spPr>
          <a:xfrm>
            <a:off x="1385850" y="1383850"/>
            <a:ext cx="6372300" cy="1379700"/>
          </a:xfrm>
          <a:prstGeom prst="rect">
            <a:avLst/>
          </a:prstGeom>
        </p:spPr>
        <p:txBody>
          <a:bodyPr spcFirstLastPara="1" wrap="square" lIns="91425" tIns="91425" rIns="91425" bIns="91425" anchor="ctr" anchorCtr="0"/>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a:spLocks noGrp="1"/>
          </p:cNvSpPr>
          <p:nvPr>
            <p:ph type="body" idx="1"/>
          </p:nvPr>
        </p:nvSpPr>
        <p:spPr>
          <a:xfrm>
            <a:off x="1385850" y="2863850"/>
            <a:ext cx="6372300" cy="641100"/>
          </a:xfrm>
          <a:prstGeom prst="rect">
            <a:avLst/>
          </a:prstGeom>
        </p:spPr>
        <p:txBody>
          <a:bodyPr spcFirstLastPara="1" wrap="square" lIns="91425" tIns="91425" rIns="91425" bIns="91425" anchor="t" anchorCtr="0"/>
          <a:lstStyle>
            <a:lvl1pPr marL="457200" lvl="0" indent="-311150" algn="ctr">
              <a:spcBef>
                <a:spcPts val="0"/>
              </a:spcBef>
              <a:spcAft>
                <a:spcPts val="0"/>
              </a:spcAft>
              <a:buSzPts val="1300"/>
              <a:buChar char="●"/>
              <a:defRPr/>
            </a:lvl1pPr>
            <a:lvl2pPr marL="914400" lvl="1" indent="-298450" algn="ctr">
              <a:spcBef>
                <a:spcPts val="1600"/>
              </a:spcBef>
              <a:spcAft>
                <a:spcPts val="0"/>
              </a:spcAft>
              <a:buSzPts val="1100"/>
              <a:buChar char="○"/>
              <a:defRPr/>
            </a:lvl2pPr>
            <a:lvl3pPr marL="1371600" lvl="2" indent="-298450" algn="ctr">
              <a:spcBef>
                <a:spcPts val="1600"/>
              </a:spcBef>
              <a:spcAft>
                <a:spcPts val="0"/>
              </a:spcAft>
              <a:buSzPts val="1100"/>
              <a:buChar char="■"/>
              <a:defRPr/>
            </a:lvl3pPr>
            <a:lvl4pPr marL="1828800" lvl="3" indent="-298450" algn="ctr">
              <a:spcBef>
                <a:spcPts val="1600"/>
              </a:spcBef>
              <a:spcAft>
                <a:spcPts val="0"/>
              </a:spcAft>
              <a:buSzPts val="1100"/>
              <a:buChar char="●"/>
              <a:defRPr/>
            </a:lvl4pPr>
            <a:lvl5pPr marL="2286000" lvl="4" indent="-298450" algn="ctr">
              <a:spcBef>
                <a:spcPts val="1600"/>
              </a:spcBef>
              <a:spcAft>
                <a:spcPts val="0"/>
              </a:spcAft>
              <a:buSzPts val="1100"/>
              <a:buChar char="○"/>
              <a:defRPr/>
            </a:lvl5pPr>
            <a:lvl6pPr marL="2743200" lvl="5" indent="-298450" algn="ctr">
              <a:spcBef>
                <a:spcPts val="1600"/>
              </a:spcBef>
              <a:spcAft>
                <a:spcPts val="0"/>
              </a:spcAft>
              <a:buSzPts val="1100"/>
              <a:buChar char="■"/>
              <a:defRPr/>
            </a:lvl6pPr>
            <a:lvl7pPr marL="3200400" lvl="6" indent="-298450" algn="ctr">
              <a:spcBef>
                <a:spcPts val="1600"/>
              </a:spcBef>
              <a:spcAft>
                <a:spcPts val="0"/>
              </a:spcAft>
              <a:buSzPts val="1100"/>
              <a:buChar char="●"/>
              <a:defRPr/>
            </a:lvl7pPr>
            <a:lvl8pPr marL="3657600" lvl="7" indent="-298450" algn="ctr">
              <a:spcBef>
                <a:spcPts val="1600"/>
              </a:spcBef>
              <a:spcAft>
                <a:spcPts val="0"/>
              </a:spcAft>
              <a:buSzPts val="1100"/>
              <a:buChar char="○"/>
              <a:defRPr/>
            </a:lvl8pPr>
            <a:lvl9pPr marL="4114800" lvl="8" indent="-298450" algn="ctr">
              <a:spcBef>
                <a:spcPts val="1600"/>
              </a:spcBef>
              <a:spcAft>
                <a:spcPts val="1600"/>
              </a:spcAft>
              <a:buSzPts val="1100"/>
              <a:buChar char="■"/>
              <a:defRPr/>
            </a:lvl9pPr>
          </a:lstStyle>
          <a:p>
            <a:endParaRPr/>
          </a:p>
        </p:txBody>
      </p:sp>
      <p:sp>
        <p:nvSpPr>
          <p:cNvPr id="121" name="Google Shape;121;p11"/>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2"/>
        <p:cNvGrpSpPr/>
        <p:nvPr/>
      </p:nvGrpSpPr>
      <p:grpSpPr>
        <a:xfrm>
          <a:off x="0" y="0"/>
          <a:ext cx="0" cy="0"/>
          <a:chOff x="0" y="0"/>
          <a:chExt cx="0" cy="0"/>
        </a:xfrm>
      </p:grpSpPr>
      <p:sp>
        <p:nvSpPr>
          <p:cNvPr id="123" name="Google Shape;123;p1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hift">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a:endParaRPr/>
          </a:p>
        </p:txBody>
      </p:sp>
      <p:sp>
        <p:nvSpPr>
          <p:cNvPr id="7" name="Google Shape;7;p1"/>
          <p:cNvSpPr txBox="1">
            <a:spLocks noGrp="1"/>
          </p:cNvSpPr>
          <p:nvPr>
            <p:ph type="body" idx="1"/>
          </p:nvPr>
        </p:nvSpPr>
        <p:spPr>
          <a:xfrm>
            <a:off x="311700" y="1152475"/>
            <a:ext cx="8520600" cy="33912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marL="914400" lvl="1"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marL="1371600" lvl="2"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marL="1828800" lvl="3"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marL="2286000" lvl="4"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marL="2743200" lvl="5"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marL="3200400" lvl="6"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marL="3657600" lvl="7"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marL="4114800" lvl="8" indent="-29845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a:endParaRPr/>
          </a:p>
        </p:txBody>
      </p:sp>
      <p:sp>
        <p:nvSpPr>
          <p:cNvPr id="8" name="Google Shape;8;p1"/>
          <p:cNvSpPr txBox="1">
            <a:spLocks noGrp="1"/>
          </p:cNvSpPr>
          <p:nvPr>
            <p:ph type="sldNum" idx="12"/>
          </p:nvPr>
        </p:nvSpPr>
        <p:spPr>
          <a:xfrm>
            <a:off x="8390734" y="4543668"/>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3"/>
          <p:cNvSpPr txBox="1">
            <a:spLocks noGrp="1"/>
          </p:cNvSpPr>
          <p:nvPr>
            <p:ph type="ctrTitle"/>
          </p:nvPr>
        </p:nvSpPr>
        <p:spPr>
          <a:xfrm>
            <a:off x="1858700" y="850824"/>
            <a:ext cx="5361300" cy="1471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dirty="0"/>
              <a:t>ELA 9 – </a:t>
            </a:r>
            <a:br>
              <a:rPr lang="en-US" dirty="0"/>
            </a:br>
            <a:r>
              <a:rPr lang="en" dirty="0"/>
              <a:t>Persuasive Speech</a:t>
            </a:r>
            <a:endParaRPr dirty="0"/>
          </a:p>
        </p:txBody>
      </p:sp>
      <p:sp>
        <p:nvSpPr>
          <p:cNvPr id="129" name="Google Shape;129;p13"/>
          <p:cNvSpPr txBox="1">
            <a:spLocks noGrp="1"/>
          </p:cNvSpPr>
          <p:nvPr>
            <p:ph type="subTitle" idx="1"/>
          </p:nvPr>
        </p:nvSpPr>
        <p:spPr>
          <a:xfrm>
            <a:off x="1858700" y="2015000"/>
            <a:ext cx="5361300" cy="1920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2400" dirty="0"/>
              <a:t>Please get out your research from Friday (this should be printed out, or on a lined piece of paper, or pulled up on your phone on Google Docs).  Please also get out a piece of paper on which to write your speech.</a:t>
            </a:r>
            <a:endParaRP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3D84F-34CF-480C-BD16-B65D9118186A}"/>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49AF285F-E97A-48F5-8257-5DFA5EA2EF7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810019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C1882-BF30-4C83-A3D4-CF85DE6138FF}"/>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87878C45-7A65-47FD-9C29-B3BA47DC3AD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260489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5"/>
          <p:cNvSpPr txBox="1">
            <a:spLocks noGrp="1"/>
          </p:cNvSpPr>
          <p:nvPr>
            <p:ph type="title"/>
          </p:nvPr>
        </p:nvSpPr>
        <p:spPr>
          <a:xfrm>
            <a:off x="819150" y="461400"/>
            <a:ext cx="7505700" cy="6612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Reminders for today</a:t>
            </a:r>
            <a:endParaRPr dirty="0"/>
          </a:p>
        </p:txBody>
      </p:sp>
      <p:sp>
        <p:nvSpPr>
          <p:cNvPr id="141" name="Google Shape;141;p15"/>
          <p:cNvSpPr txBox="1">
            <a:spLocks noGrp="1"/>
          </p:cNvSpPr>
          <p:nvPr>
            <p:ph type="body" idx="1"/>
          </p:nvPr>
        </p:nvSpPr>
        <p:spPr>
          <a:xfrm>
            <a:off x="387626" y="1122625"/>
            <a:ext cx="8368748" cy="33159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dirty="0"/>
              <a:t>Clear </a:t>
            </a:r>
            <a:r>
              <a:rPr lang="en" sz="2400" b="1" dirty="0"/>
              <a:t>argument </a:t>
            </a:r>
            <a:r>
              <a:rPr lang="en" sz="2400" dirty="0"/>
              <a:t>(what do you want to change?)</a:t>
            </a:r>
            <a:endParaRPr sz="2400" dirty="0"/>
          </a:p>
          <a:p>
            <a:pPr marL="914400" lvl="1" indent="-381000" algn="l" rtl="0">
              <a:spcBef>
                <a:spcPts val="0"/>
              </a:spcBef>
              <a:spcAft>
                <a:spcPts val="0"/>
              </a:spcAft>
              <a:buSzPts val="2400"/>
              <a:buChar char="-"/>
            </a:pPr>
            <a:r>
              <a:rPr lang="en" sz="2400" dirty="0"/>
              <a:t>Address </a:t>
            </a:r>
            <a:r>
              <a:rPr lang="en" sz="2400" b="1" dirty="0"/>
              <a:t>WHY </a:t>
            </a:r>
            <a:r>
              <a:rPr lang="en" sz="2400" dirty="0"/>
              <a:t>this is a problem</a:t>
            </a:r>
            <a:endParaRPr sz="2400" dirty="0"/>
          </a:p>
          <a:p>
            <a:pPr marL="914400" lvl="1" indent="-381000" algn="l" rtl="0">
              <a:spcBef>
                <a:spcPts val="0"/>
              </a:spcBef>
              <a:spcAft>
                <a:spcPts val="0"/>
              </a:spcAft>
              <a:buSzPts val="2400"/>
              <a:buChar char="-"/>
            </a:pPr>
            <a:r>
              <a:rPr lang="en" sz="2400" dirty="0"/>
              <a:t>Suggest a legitimate, viable </a:t>
            </a:r>
            <a:r>
              <a:rPr lang="en" sz="2400" b="1" dirty="0"/>
              <a:t>solution</a:t>
            </a:r>
            <a:endParaRPr sz="2400" b="1" dirty="0"/>
          </a:p>
          <a:p>
            <a:pPr marL="457200" lvl="0" indent="-381000" algn="l" rtl="0">
              <a:spcBef>
                <a:spcPts val="0"/>
              </a:spcBef>
              <a:spcAft>
                <a:spcPts val="0"/>
              </a:spcAft>
              <a:buSzPts val="2400"/>
              <a:buChar char="-"/>
            </a:pPr>
            <a:r>
              <a:rPr lang="en" sz="2400" dirty="0"/>
              <a:t>Use and label at least </a:t>
            </a:r>
            <a:r>
              <a:rPr lang="en" sz="2400" b="1" dirty="0"/>
              <a:t>5 </a:t>
            </a:r>
            <a:r>
              <a:rPr lang="en-US" sz="2400" b="1" dirty="0"/>
              <a:t>DIFFERENT </a:t>
            </a:r>
            <a:r>
              <a:rPr lang="en" sz="2400" b="1" dirty="0"/>
              <a:t>rhetorical strategies</a:t>
            </a:r>
            <a:endParaRPr sz="2400" b="1" dirty="0"/>
          </a:p>
          <a:p>
            <a:pPr marL="457200" lvl="0" indent="-381000" algn="l" rtl="0">
              <a:spcBef>
                <a:spcPts val="0"/>
              </a:spcBef>
              <a:spcAft>
                <a:spcPts val="0"/>
              </a:spcAft>
              <a:buSzPts val="2400"/>
              <a:buChar char="-"/>
            </a:pPr>
            <a:r>
              <a:rPr lang="en" sz="2400" dirty="0"/>
              <a:t>Cite at least </a:t>
            </a:r>
            <a:r>
              <a:rPr lang="en" sz="2400" b="1" dirty="0"/>
              <a:t>two sources</a:t>
            </a:r>
            <a:r>
              <a:rPr lang="en" sz="2400" dirty="0"/>
              <a:t> (consider SIRS, but any </a:t>
            </a:r>
            <a:r>
              <a:rPr lang="en" sz="2400" i="1" dirty="0"/>
              <a:t>credible </a:t>
            </a:r>
            <a:r>
              <a:rPr lang="en" sz="2400" dirty="0"/>
              <a:t>source is fine.</a:t>
            </a:r>
            <a:br>
              <a:rPr lang="en" sz="2400" dirty="0"/>
            </a:br>
            <a:endParaRPr lang="en" sz="2400" dirty="0"/>
          </a:p>
          <a:p>
            <a:pPr marL="76200" lvl="0" indent="0" algn="l" rtl="0">
              <a:spcBef>
                <a:spcPts val="0"/>
              </a:spcBef>
              <a:spcAft>
                <a:spcPts val="0"/>
              </a:spcAft>
              <a:buSzPts val="2400"/>
              <a:buNone/>
            </a:pPr>
            <a:r>
              <a:rPr lang="en" sz="2400" b="1" dirty="0"/>
              <a:t>25 minutes to write your speech; 15 mi</a:t>
            </a:r>
            <a:r>
              <a:rPr lang="en-US" sz="2400" b="1" dirty="0" err="1"/>
              <a:t>nutes</a:t>
            </a:r>
            <a:r>
              <a:rPr lang="en-US" sz="2400" b="1" dirty="0"/>
              <a:t> to practice</a:t>
            </a:r>
            <a:endParaRPr lang="en" sz="2400" b="1" dirty="0"/>
          </a:p>
        </p:txBody>
      </p:sp>
    </p:spTree>
    <p:extLst>
      <p:ext uri="{BB962C8B-B14F-4D97-AF65-F5344CB8AC3E}">
        <p14:creationId xmlns:p14="http://schemas.microsoft.com/office/powerpoint/2010/main" val="387073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4"/>
          <p:cNvSpPr txBox="1">
            <a:spLocks noGrp="1"/>
          </p:cNvSpPr>
          <p:nvPr>
            <p:ph type="title"/>
          </p:nvPr>
        </p:nvSpPr>
        <p:spPr>
          <a:xfrm>
            <a:off x="468375" y="180250"/>
            <a:ext cx="7505700" cy="575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Expectations</a:t>
            </a:r>
            <a:endParaRPr/>
          </a:p>
        </p:txBody>
      </p:sp>
      <p:graphicFrame>
        <p:nvGraphicFramePr>
          <p:cNvPr id="194" name="Google Shape;194;p24"/>
          <p:cNvGraphicFramePr/>
          <p:nvPr/>
        </p:nvGraphicFramePr>
        <p:xfrm>
          <a:off x="306350" y="717875"/>
          <a:ext cx="8634875" cy="4052165"/>
        </p:xfrm>
        <a:graphic>
          <a:graphicData uri="http://schemas.openxmlformats.org/drawingml/2006/table">
            <a:tbl>
              <a:tblPr>
                <a:noFill/>
                <a:tableStyleId>{500D6355-5203-4E60-AD63-9D2396159954}</a:tableStyleId>
              </a:tblPr>
              <a:tblGrid>
                <a:gridCol w="1022075">
                  <a:extLst>
                    <a:ext uri="{9D8B030D-6E8A-4147-A177-3AD203B41FA5}">
                      <a16:colId xmlns:a16="http://schemas.microsoft.com/office/drawing/2014/main" val="20000"/>
                    </a:ext>
                  </a:extLst>
                </a:gridCol>
                <a:gridCol w="1903200">
                  <a:extLst>
                    <a:ext uri="{9D8B030D-6E8A-4147-A177-3AD203B41FA5}">
                      <a16:colId xmlns:a16="http://schemas.microsoft.com/office/drawing/2014/main" val="20001"/>
                    </a:ext>
                  </a:extLst>
                </a:gridCol>
                <a:gridCol w="1903200">
                  <a:extLst>
                    <a:ext uri="{9D8B030D-6E8A-4147-A177-3AD203B41FA5}">
                      <a16:colId xmlns:a16="http://schemas.microsoft.com/office/drawing/2014/main" val="20002"/>
                    </a:ext>
                  </a:extLst>
                </a:gridCol>
                <a:gridCol w="1903200">
                  <a:extLst>
                    <a:ext uri="{9D8B030D-6E8A-4147-A177-3AD203B41FA5}">
                      <a16:colId xmlns:a16="http://schemas.microsoft.com/office/drawing/2014/main" val="20003"/>
                    </a:ext>
                  </a:extLst>
                </a:gridCol>
                <a:gridCol w="1903200">
                  <a:extLst>
                    <a:ext uri="{9D8B030D-6E8A-4147-A177-3AD203B41FA5}">
                      <a16:colId xmlns:a16="http://schemas.microsoft.com/office/drawing/2014/main" val="20004"/>
                    </a:ext>
                  </a:extLst>
                </a:gridCol>
              </a:tblGrid>
              <a:tr h="394625">
                <a:tc>
                  <a:txBody>
                    <a:bodyPr/>
                    <a:lstStyle/>
                    <a:p>
                      <a:pPr marL="0" lvl="0" indent="0" algn="l" rtl="0">
                        <a:spcBef>
                          <a:spcPts val="0"/>
                        </a:spcBef>
                        <a:spcAft>
                          <a:spcPts val="0"/>
                        </a:spcAft>
                        <a:buNone/>
                      </a:pPr>
                      <a:endParaRPr sz="1200"/>
                    </a:p>
                  </a:txBody>
                  <a:tcPr marL="91425" marR="91425" marT="91425" marB="91425"/>
                </a:tc>
                <a:tc>
                  <a:txBody>
                    <a:bodyPr/>
                    <a:lstStyle/>
                    <a:p>
                      <a:pPr marL="0" lvl="0" indent="0" algn="l" rtl="0">
                        <a:spcBef>
                          <a:spcPts val="0"/>
                        </a:spcBef>
                        <a:spcAft>
                          <a:spcPts val="0"/>
                        </a:spcAft>
                        <a:buNone/>
                      </a:pPr>
                      <a:r>
                        <a:rPr lang="en" sz="1200"/>
                        <a:t>4 (Excellent)</a:t>
                      </a:r>
                      <a:endParaRPr sz="1200"/>
                    </a:p>
                  </a:txBody>
                  <a:tcPr marL="91425" marR="91425" marT="91425" marB="91425"/>
                </a:tc>
                <a:tc>
                  <a:txBody>
                    <a:bodyPr/>
                    <a:lstStyle/>
                    <a:p>
                      <a:pPr marL="0" lvl="0" indent="0" algn="l" rtl="0">
                        <a:spcBef>
                          <a:spcPts val="0"/>
                        </a:spcBef>
                        <a:spcAft>
                          <a:spcPts val="0"/>
                        </a:spcAft>
                        <a:buNone/>
                      </a:pPr>
                      <a:r>
                        <a:rPr lang="en" sz="1200"/>
                        <a:t>3 (Good)</a:t>
                      </a:r>
                      <a:endParaRPr sz="1200"/>
                    </a:p>
                  </a:txBody>
                  <a:tcPr marL="91425" marR="91425" marT="91425" marB="91425"/>
                </a:tc>
                <a:tc>
                  <a:txBody>
                    <a:bodyPr/>
                    <a:lstStyle/>
                    <a:p>
                      <a:pPr marL="0" lvl="0" indent="0" algn="l" rtl="0">
                        <a:spcBef>
                          <a:spcPts val="0"/>
                        </a:spcBef>
                        <a:spcAft>
                          <a:spcPts val="0"/>
                        </a:spcAft>
                        <a:buNone/>
                      </a:pPr>
                      <a:r>
                        <a:rPr lang="en" sz="1200"/>
                        <a:t>2 (Basic)</a:t>
                      </a:r>
                      <a:endParaRPr sz="1200"/>
                    </a:p>
                  </a:txBody>
                  <a:tcPr marL="91425" marR="91425" marT="91425" marB="91425"/>
                </a:tc>
                <a:tc>
                  <a:txBody>
                    <a:bodyPr/>
                    <a:lstStyle/>
                    <a:p>
                      <a:pPr marL="0" lvl="0" indent="0" algn="l" rtl="0">
                        <a:spcBef>
                          <a:spcPts val="0"/>
                        </a:spcBef>
                        <a:spcAft>
                          <a:spcPts val="0"/>
                        </a:spcAft>
                        <a:buNone/>
                      </a:pPr>
                      <a:r>
                        <a:rPr lang="en" sz="1200"/>
                        <a:t>1 (Not Yet)</a:t>
                      </a:r>
                      <a:endParaRPr sz="1200"/>
                    </a:p>
                  </a:txBody>
                  <a:tcPr marL="91425" marR="91425" marT="91425" marB="91425"/>
                </a:tc>
                <a:extLst>
                  <a:ext uri="{0D108BD9-81ED-4DB2-BD59-A6C34878D82A}">
                    <a16:rowId xmlns:a16="http://schemas.microsoft.com/office/drawing/2014/main" val="10000"/>
                  </a:ext>
                </a:extLst>
              </a:tr>
              <a:tr h="2317400">
                <a:tc>
                  <a:txBody>
                    <a:bodyPr/>
                    <a:lstStyle/>
                    <a:p>
                      <a:pPr marL="0" lvl="0" indent="0" algn="l" rtl="0">
                        <a:spcBef>
                          <a:spcPts val="0"/>
                        </a:spcBef>
                        <a:spcAft>
                          <a:spcPts val="0"/>
                        </a:spcAft>
                        <a:buNone/>
                      </a:pPr>
                      <a:r>
                        <a:rPr lang="en" sz="1200"/>
                        <a:t>Speaking</a:t>
                      </a:r>
                      <a:endParaRPr sz="1200"/>
                    </a:p>
                  </a:txBody>
                  <a:tcPr marL="91425" marR="91425" marT="91425" marB="91425"/>
                </a:tc>
                <a:tc>
                  <a:txBody>
                    <a:bodyPr/>
                    <a:lstStyle/>
                    <a:p>
                      <a:pPr marL="0" lvl="0" indent="0" algn="l" rtl="0">
                        <a:spcBef>
                          <a:spcPts val="0"/>
                        </a:spcBef>
                        <a:spcAft>
                          <a:spcPts val="0"/>
                        </a:spcAft>
                        <a:buNone/>
                      </a:pPr>
                      <a:r>
                        <a:rPr lang="en" sz="1200"/>
                        <a:t>Student speaks very clearly, eloquently, and persuasively; definitely at a volume and pace that engages the audience.  Frequent eye contact. Student looks the part by speaking with great feeling or dressing formally.  Student speaks for 2+ minutes without being repetitive.</a:t>
                      </a:r>
                      <a:endParaRPr sz="1200"/>
                    </a:p>
                  </a:txBody>
                  <a:tcPr marL="91425" marR="91425" marT="91425" marB="91425"/>
                </a:tc>
                <a:tc>
                  <a:txBody>
                    <a:bodyPr/>
                    <a:lstStyle/>
                    <a:p>
                      <a:pPr marL="0" lvl="0" indent="0" algn="l" rtl="0">
                        <a:spcBef>
                          <a:spcPts val="0"/>
                        </a:spcBef>
                        <a:spcAft>
                          <a:spcPts val="0"/>
                        </a:spcAft>
                        <a:buNone/>
                      </a:pPr>
                      <a:r>
                        <a:rPr lang="en" sz="1200"/>
                        <a:t>Student speaks clearly, at a volume and pace that the audience can understand.  Occasional glances at notes with prolonged audience eye contact. Student has a relatively confident stance or looks the part by dressing well. Student speaks about 2 minutes</a:t>
                      </a:r>
                      <a:endParaRPr sz="1200"/>
                    </a:p>
                  </a:txBody>
                  <a:tcPr marL="91425" marR="91425" marT="91425" marB="91425"/>
                </a:tc>
                <a:tc>
                  <a:txBody>
                    <a:bodyPr/>
                    <a:lstStyle/>
                    <a:p>
                      <a:pPr marL="0" lvl="0" indent="0" algn="l" rtl="0">
                        <a:spcBef>
                          <a:spcPts val="0"/>
                        </a:spcBef>
                        <a:spcAft>
                          <a:spcPts val="0"/>
                        </a:spcAft>
                        <a:buNone/>
                      </a:pPr>
                      <a:r>
                        <a:rPr lang="en" sz="1200"/>
                        <a:t>Student speaks somewhat clearly, though may be a bit quiet at times.  May look at wall or look frequently at notes.  Student seems very nervous and uncomfortable.  Student speaks for 1.5 to 2 minutes.</a:t>
                      </a:r>
                      <a:endParaRPr sz="1200"/>
                    </a:p>
                  </a:txBody>
                  <a:tcPr marL="91425" marR="91425" marT="91425" marB="91425"/>
                </a:tc>
                <a:tc>
                  <a:txBody>
                    <a:bodyPr/>
                    <a:lstStyle/>
                    <a:p>
                      <a:pPr marL="0" lvl="0" indent="0" algn="l" rtl="0">
                        <a:spcBef>
                          <a:spcPts val="0"/>
                        </a:spcBef>
                        <a:spcAft>
                          <a:spcPts val="0"/>
                        </a:spcAft>
                        <a:buNone/>
                      </a:pPr>
                      <a:r>
                        <a:rPr lang="en" sz="1200"/>
                        <a:t>Student is difficult to understand due to speaking too quickly or too quietly.  Reads from notes the majority of the time and refuses to make eye contact.  Student speaks for less than 1.5 minutes.</a:t>
                      </a:r>
                      <a:endParaRPr sz="1200"/>
                    </a:p>
                  </a:txBody>
                  <a:tcPr marL="91425" marR="91425" marT="91425" marB="91425"/>
                </a:tc>
                <a:extLst>
                  <a:ext uri="{0D108BD9-81ED-4DB2-BD59-A6C34878D82A}">
                    <a16:rowId xmlns:a16="http://schemas.microsoft.com/office/drawing/2014/main" val="10001"/>
                  </a:ext>
                </a:extLst>
              </a:tr>
              <a:tr h="1266900">
                <a:tc>
                  <a:txBody>
                    <a:bodyPr/>
                    <a:lstStyle/>
                    <a:p>
                      <a:pPr marL="0" lvl="0" indent="0" algn="l" rtl="0">
                        <a:spcBef>
                          <a:spcPts val="0"/>
                        </a:spcBef>
                        <a:spcAft>
                          <a:spcPts val="0"/>
                        </a:spcAft>
                        <a:buNone/>
                      </a:pPr>
                      <a:r>
                        <a:rPr lang="en" sz="1200"/>
                        <a:t>Writing</a:t>
                      </a:r>
                      <a:endParaRPr sz="1200"/>
                    </a:p>
                  </a:txBody>
                  <a:tcPr marL="91425" marR="91425" marT="91425" marB="91425"/>
                </a:tc>
                <a:tc>
                  <a:txBody>
                    <a:bodyPr/>
                    <a:lstStyle/>
                    <a:p>
                      <a:pPr marL="0" lvl="0" indent="0" algn="l" rtl="0">
                        <a:spcBef>
                          <a:spcPts val="0"/>
                        </a:spcBef>
                        <a:spcAft>
                          <a:spcPts val="0"/>
                        </a:spcAft>
                        <a:buNone/>
                      </a:pPr>
                      <a:r>
                        <a:rPr lang="en" sz="1200"/>
                        <a:t>Student has a compelling, insightful argument, supported by 5 convincing, original, labeled strategies.  Cites 2+ convincing sources.</a:t>
                      </a:r>
                      <a:endParaRPr sz="1200"/>
                    </a:p>
                  </a:txBody>
                  <a:tcPr marL="91425" marR="91425" marT="91425" marB="91425"/>
                </a:tc>
                <a:tc>
                  <a:txBody>
                    <a:bodyPr/>
                    <a:lstStyle/>
                    <a:p>
                      <a:pPr marL="0" lvl="0" indent="0" algn="l" rtl="0">
                        <a:spcBef>
                          <a:spcPts val="0"/>
                        </a:spcBef>
                        <a:spcAft>
                          <a:spcPts val="0"/>
                        </a:spcAft>
                        <a:buNone/>
                      </a:pPr>
                      <a:r>
                        <a:rPr lang="en" sz="1200"/>
                        <a:t>Student has a clear, compelling argument with 5 clear and relevant rhetorical strategies. Cites 2 relevant sources.</a:t>
                      </a:r>
                      <a:endParaRPr sz="1200"/>
                    </a:p>
                  </a:txBody>
                  <a:tcPr marL="91425" marR="91425" marT="91425" marB="91425"/>
                </a:tc>
                <a:tc>
                  <a:txBody>
                    <a:bodyPr/>
                    <a:lstStyle/>
                    <a:p>
                      <a:pPr marL="0" lvl="0" indent="0" algn="l" rtl="0">
                        <a:spcBef>
                          <a:spcPts val="0"/>
                        </a:spcBef>
                        <a:spcAft>
                          <a:spcPts val="0"/>
                        </a:spcAft>
                        <a:buNone/>
                      </a:pPr>
                      <a:r>
                        <a:rPr lang="en" sz="1200"/>
                        <a:t>Student has an argument. Student labeled 5 strategies but 1 may be used incorrectly.  Cites 2 sources.</a:t>
                      </a:r>
                      <a:endParaRPr sz="1200"/>
                    </a:p>
                  </a:txBody>
                  <a:tcPr marL="91425" marR="91425" marT="91425" marB="91425"/>
                </a:tc>
                <a:tc>
                  <a:txBody>
                    <a:bodyPr/>
                    <a:lstStyle/>
                    <a:p>
                      <a:pPr marL="0" lvl="0" indent="0" algn="l" rtl="0">
                        <a:spcBef>
                          <a:spcPts val="0"/>
                        </a:spcBef>
                        <a:spcAft>
                          <a:spcPts val="0"/>
                        </a:spcAft>
                        <a:buNone/>
                      </a:pPr>
                      <a:r>
                        <a:rPr lang="en" sz="1200"/>
                        <a:t>Student has an unclear argument. Student labeled fewer than 5 rhetorical strategies. Only cites 1 source.</a:t>
                      </a:r>
                      <a:endParaRPr sz="1200"/>
                    </a:p>
                  </a:txBody>
                  <a:tcPr marL="91425" marR="91425" marT="91425" marB="91425"/>
                </a:tc>
                <a:extLst>
                  <a:ext uri="{0D108BD9-81ED-4DB2-BD59-A6C34878D82A}">
                    <a16:rowId xmlns:a16="http://schemas.microsoft.com/office/drawing/2014/main" val="10002"/>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3"/>
          <p:cNvSpPr txBox="1">
            <a:spLocks noGrp="1"/>
          </p:cNvSpPr>
          <p:nvPr>
            <p:ph type="ctrTitle"/>
          </p:nvPr>
        </p:nvSpPr>
        <p:spPr>
          <a:xfrm>
            <a:off x="1858700" y="850824"/>
            <a:ext cx="5361300" cy="1471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dirty="0"/>
              <a:t>APEL – Practice with Poetic Analysis</a:t>
            </a:r>
            <a:endParaRPr dirty="0"/>
          </a:p>
        </p:txBody>
      </p:sp>
      <p:sp>
        <p:nvSpPr>
          <p:cNvPr id="129" name="Google Shape;129;p13"/>
          <p:cNvSpPr txBox="1">
            <a:spLocks noGrp="1"/>
          </p:cNvSpPr>
          <p:nvPr>
            <p:ph type="subTitle" idx="1"/>
          </p:nvPr>
        </p:nvSpPr>
        <p:spPr>
          <a:xfrm>
            <a:off x="1858700" y="2015000"/>
            <a:ext cx="5361300" cy="1920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2400" dirty="0"/>
              <a:t>Please get out your “Merchant of Venice” annotations from Friday. If you were gone Friday, pick up a copy of the speech from the absent bin. Then flip to Sonnet 116 on the back.  </a:t>
            </a:r>
            <a:endParaRPr sz="2400" dirty="0"/>
          </a:p>
        </p:txBody>
      </p:sp>
    </p:spTree>
    <p:extLst>
      <p:ext uri="{BB962C8B-B14F-4D97-AF65-F5344CB8AC3E}">
        <p14:creationId xmlns:p14="http://schemas.microsoft.com/office/powerpoint/2010/main" val="418433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5"/>
          <p:cNvSpPr txBox="1">
            <a:spLocks noGrp="1"/>
          </p:cNvSpPr>
          <p:nvPr>
            <p:ph type="title"/>
          </p:nvPr>
        </p:nvSpPr>
        <p:spPr>
          <a:xfrm>
            <a:off x="819150" y="35207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Poetic Analysis</a:t>
            </a:r>
            <a:endParaRPr dirty="0"/>
          </a:p>
        </p:txBody>
      </p:sp>
      <p:sp>
        <p:nvSpPr>
          <p:cNvPr id="141" name="Google Shape;141;p15"/>
          <p:cNvSpPr txBox="1">
            <a:spLocks noGrp="1"/>
          </p:cNvSpPr>
          <p:nvPr>
            <p:ph type="body" idx="1"/>
          </p:nvPr>
        </p:nvSpPr>
        <p:spPr>
          <a:xfrm>
            <a:off x="819150" y="924339"/>
            <a:ext cx="7505700" cy="3514186"/>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US" sz="2400" dirty="0"/>
              <a:t>10 minutes to read and annotate the poem individually. Circle words you don’t know; paraphrase the main ideas, look for figurative language, etc.</a:t>
            </a:r>
          </a:p>
          <a:p>
            <a:pPr marL="457200" lvl="0" indent="-381000" algn="l" rtl="0">
              <a:spcBef>
                <a:spcPts val="0"/>
              </a:spcBef>
              <a:spcAft>
                <a:spcPts val="0"/>
              </a:spcAft>
              <a:buSzPts val="2400"/>
              <a:buChar char="-"/>
            </a:pPr>
            <a:r>
              <a:rPr lang="en-US" sz="2400" dirty="0"/>
              <a:t>15 minutes to discuss with your group: WHAT is the poet saying?  How do you know?  What is the message?  Go through and paraphrase.  Now, you may look up words if needed.</a:t>
            </a:r>
          </a:p>
          <a:p>
            <a:pPr marL="457200" lvl="0" indent="-381000" algn="l" rtl="0">
              <a:spcBef>
                <a:spcPts val="0"/>
              </a:spcBef>
              <a:spcAft>
                <a:spcPts val="0"/>
              </a:spcAft>
              <a:buSzPts val="2400"/>
              <a:buChar char="-"/>
            </a:pPr>
            <a:r>
              <a:rPr lang="en" sz="2400" dirty="0"/>
              <a:t>10-15 </a:t>
            </a:r>
            <a:r>
              <a:rPr lang="en-US" sz="2400" dirty="0"/>
              <a:t>minutes to discuss the HOW (literary devices)</a:t>
            </a:r>
            <a:endParaRPr lang="en" sz="2400" dirty="0"/>
          </a:p>
          <a:p>
            <a:pPr marL="457200" lvl="0" indent="-381000" algn="l" rtl="0">
              <a:spcBef>
                <a:spcPts val="0"/>
              </a:spcBef>
              <a:spcAft>
                <a:spcPts val="0"/>
              </a:spcAft>
              <a:buSzPts val="2400"/>
              <a:buChar char="-"/>
            </a:pPr>
            <a:r>
              <a:rPr lang="en" sz="2400" dirty="0"/>
              <a:t>Finished?  </a:t>
            </a:r>
            <a:r>
              <a:rPr lang="en-US" sz="2400" dirty="0"/>
              <a:t>Begin reading your lit circle book</a:t>
            </a:r>
            <a:endParaRPr lang="en" sz="2400" dirty="0"/>
          </a:p>
        </p:txBody>
      </p:sp>
    </p:spTree>
  </p:cSld>
  <p:clrMapOvr>
    <a:masterClrMapping/>
  </p:clrMapOvr>
</p:sld>
</file>

<file path=ppt/theme/theme1.xml><?xml version="1.0" encoding="utf-8"?>
<a:theme xmlns:a="http://schemas.openxmlformats.org/drawingml/2006/main"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461</TotalTime>
  <Words>511</Words>
  <Application>Microsoft Office PowerPoint</Application>
  <PresentationFormat>On-screen Show (16:9)</PresentationFormat>
  <Paragraphs>32</Paragraphs>
  <Slides>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Nunito</vt:lpstr>
      <vt:lpstr>Shift</vt:lpstr>
      <vt:lpstr>ELA 9 –  Persuasive Speech</vt:lpstr>
      <vt:lpstr>PowerPoint Presentation</vt:lpstr>
      <vt:lpstr>PowerPoint Presentation</vt:lpstr>
      <vt:lpstr>Reminders for today</vt:lpstr>
      <vt:lpstr>Expectations</vt:lpstr>
      <vt:lpstr>APEL – Practice with Poetic Analysis</vt:lpstr>
      <vt:lpstr>Poetic Analysis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Persuasive Speech</dc:title>
  <dc:creator>Substitute Teacher</dc:creator>
  <cp:lastModifiedBy>Substitute Teacher</cp:lastModifiedBy>
  <cp:revision>6</cp:revision>
  <dcterms:modified xsi:type="dcterms:W3CDTF">2019-05-20T21:37:47Z</dcterms:modified>
</cp:coreProperties>
</file>