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64" r:id="rId2"/>
    <p:sldId id="265" r:id="rId3"/>
    <p:sldId id="261"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B523B-6B01-436F-9708-30866698EEAA}" type="datetimeFigureOut">
              <a:rPr lang="en-US" smtClean="0"/>
              <a:t>5/21/2019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E9C28-3694-4B4F-A1A2-F2A06F9F61BC}" type="slidenum">
              <a:rPr lang="en-US" smtClean="0"/>
              <a:t>‹#›</a:t>
            </a:fld>
            <a:endParaRPr lang="en-US"/>
          </a:p>
        </p:txBody>
      </p:sp>
    </p:spTree>
    <p:extLst>
      <p:ext uri="{BB962C8B-B14F-4D97-AF65-F5344CB8AC3E}">
        <p14:creationId xmlns:p14="http://schemas.microsoft.com/office/powerpoint/2010/main" val="335261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7e8f06915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7e8f06915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648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b21ab8a40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b21ab8a4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992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7e8f06915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7e8f06915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b21ab8a40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b21ab8a4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Google Shape;20;p4"/>
          <p:cNvSpPr/>
          <p:nvPr/>
        </p:nvSpPr>
        <p:spPr>
          <a:xfrm>
            <a:off x="0" y="0"/>
            <a:ext cx="5752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4"/>
          <p:cNvSpPr/>
          <p:nvPr/>
        </p:nvSpPr>
        <p:spPr>
          <a:xfrm>
            <a:off x="1" y="58834"/>
            <a:ext cx="5751500" cy="5865833"/>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67" y="0"/>
            <a:ext cx="5755867" cy="58608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415633" y="667900"/>
            <a:ext cx="4942000" cy="33452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6192900" y="667900"/>
            <a:ext cx="5555200" cy="546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25" name="Google Shape;25;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0191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5/21/2019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5/21/2019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5/21/2019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5/21/2019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ctrTitle"/>
          </p:nvPr>
        </p:nvSpPr>
        <p:spPr>
          <a:xfrm>
            <a:off x="1152394" y="112734"/>
            <a:ext cx="7703507" cy="2316899"/>
          </a:xfrm>
          <a:prstGeom prst="rect">
            <a:avLst/>
          </a:prstGeom>
        </p:spPr>
        <p:txBody>
          <a:bodyPr spcFirstLastPara="1" vert="horz" wrap="square" lIns="121900" tIns="121900" rIns="121900" bIns="121900" rtlCol="0" anchor="t" anchorCtr="0">
            <a:noAutofit/>
          </a:bodyPr>
          <a:lstStyle/>
          <a:p>
            <a:pPr algn="l">
              <a:spcBef>
                <a:spcPts val="0"/>
              </a:spcBef>
            </a:pPr>
            <a:r>
              <a:rPr lang="en-US" dirty="0"/>
              <a:t>ELA 9 5/29: </a:t>
            </a:r>
            <a:br>
              <a:rPr lang="en-US" dirty="0"/>
            </a:br>
            <a:r>
              <a:rPr lang="en-US" dirty="0"/>
              <a:t>AP English-style </a:t>
            </a:r>
            <a:br>
              <a:rPr lang="en-US" dirty="0"/>
            </a:br>
            <a:r>
              <a:rPr lang="en-US" dirty="0"/>
              <a:t>Rhetorical Analysis</a:t>
            </a:r>
            <a:endParaRPr dirty="0"/>
          </a:p>
        </p:txBody>
      </p:sp>
      <p:sp>
        <p:nvSpPr>
          <p:cNvPr id="143" name="Google Shape;143;p30"/>
          <p:cNvSpPr txBox="1">
            <a:spLocks noGrp="1"/>
          </p:cNvSpPr>
          <p:nvPr>
            <p:ph type="subTitle" idx="1"/>
          </p:nvPr>
        </p:nvSpPr>
        <p:spPr>
          <a:xfrm>
            <a:off x="2394714" y="3429000"/>
            <a:ext cx="6210668" cy="1710000"/>
          </a:xfrm>
          <a:prstGeom prst="rect">
            <a:avLst/>
          </a:prstGeom>
        </p:spPr>
        <p:txBody>
          <a:bodyPr spcFirstLastPara="1" vert="horz" wrap="square" lIns="121900" tIns="121900" rIns="121900" bIns="121900" rtlCol="0" anchor="t" anchorCtr="0">
            <a:noAutofit/>
          </a:bodyPr>
          <a:lstStyle/>
          <a:p>
            <a:pPr algn="l">
              <a:spcBef>
                <a:spcPts val="0"/>
              </a:spcBef>
              <a:spcAft>
                <a:spcPts val="0"/>
              </a:spcAft>
            </a:pPr>
            <a:r>
              <a:rPr lang="en-US" sz="3200" dirty="0"/>
              <a:t>Please get out a piece of paper. You will get an analysis practice prompt shortly.</a:t>
            </a:r>
            <a:endParaRPr sz="3200" dirty="0"/>
          </a:p>
        </p:txBody>
      </p:sp>
    </p:spTree>
    <p:extLst>
      <p:ext uri="{BB962C8B-B14F-4D97-AF65-F5344CB8AC3E}">
        <p14:creationId xmlns:p14="http://schemas.microsoft.com/office/powerpoint/2010/main" val="137760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2"/>
          <p:cNvSpPr txBox="1">
            <a:spLocks noGrp="1"/>
          </p:cNvSpPr>
          <p:nvPr>
            <p:ph type="title"/>
          </p:nvPr>
        </p:nvSpPr>
        <p:spPr>
          <a:xfrm>
            <a:off x="443900" y="113400"/>
            <a:ext cx="4942000" cy="3345200"/>
          </a:xfrm>
          <a:prstGeom prst="rect">
            <a:avLst/>
          </a:prstGeom>
        </p:spPr>
        <p:txBody>
          <a:bodyPr spcFirstLastPara="1" vert="horz" wrap="square" lIns="121900" tIns="121900" rIns="121900" bIns="121900" rtlCol="0" anchor="t" anchorCtr="0">
            <a:noAutofit/>
          </a:bodyPr>
          <a:lstStyle/>
          <a:p>
            <a:pPr algn="ctr"/>
            <a:r>
              <a:rPr lang="en-US" dirty="0"/>
              <a:t>The AP English Language </a:t>
            </a:r>
            <a:br>
              <a:rPr lang="en-US" dirty="0"/>
            </a:br>
            <a:r>
              <a:rPr lang="en-US" dirty="0"/>
              <a:t>Rhetorical Analysis Prompt</a:t>
            </a:r>
            <a:endParaRPr dirty="0"/>
          </a:p>
        </p:txBody>
      </p:sp>
      <p:sp>
        <p:nvSpPr>
          <p:cNvPr id="155" name="Google Shape;155;p32"/>
          <p:cNvSpPr txBox="1">
            <a:spLocks noGrp="1"/>
          </p:cNvSpPr>
          <p:nvPr>
            <p:ph type="body" idx="1"/>
          </p:nvPr>
        </p:nvSpPr>
        <p:spPr>
          <a:xfrm>
            <a:off x="6192900" y="217325"/>
            <a:ext cx="5555200" cy="5464800"/>
          </a:xfrm>
          <a:prstGeom prst="rect">
            <a:avLst/>
          </a:prstGeom>
        </p:spPr>
        <p:txBody>
          <a:bodyPr spcFirstLastPara="1" vert="horz" wrap="square" lIns="121900" tIns="121900" rIns="121900" bIns="121900" rtlCol="0" anchor="t" anchorCtr="0">
            <a:noAutofit/>
          </a:bodyPr>
          <a:lstStyle/>
          <a:p>
            <a:pPr indent="-457189">
              <a:buSzPts val="1800"/>
            </a:pPr>
            <a:r>
              <a:rPr lang="en-US" sz="2400" dirty="0">
                <a:solidFill>
                  <a:schemeClr val="bg1"/>
                </a:solidFill>
              </a:rPr>
              <a:t>20 minutes to read and annotate the prompt (including circling words you don’t know), find the argument, and find strategies (quiet, individual)</a:t>
            </a:r>
          </a:p>
          <a:p>
            <a:pPr indent="-457189">
              <a:buSzPts val="1800"/>
            </a:pPr>
            <a:r>
              <a:rPr lang="en-US" sz="2400" dirty="0">
                <a:solidFill>
                  <a:schemeClr val="bg1"/>
                </a:solidFill>
              </a:rPr>
              <a:t>5 min to discuss questions you had with your group</a:t>
            </a:r>
          </a:p>
          <a:p>
            <a:pPr indent="-457189">
              <a:buSzPts val="1800"/>
            </a:pPr>
            <a:r>
              <a:rPr lang="en-US" sz="2400" dirty="0">
                <a:solidFill>
                  <a:schemeClr val="bg1"/>
                </a:solidFill>
              </a:rPr>
              <a:t>5 min to identify the Argument with your group</a:t>
            </a:r>
          </a:p>
          <a:p>
            <a:pPr indent="-457189">
              <a:buSzPts val="1800"/>
            </a:pPr>
            <a:r>
              <a:rPr lang="en-US" sz="2400" dirty="0">
                <a:solidFill>
                  <a:schemeClr val="bg1"/>
                </a:solidFill>
              </a:rPr>
              <a:t>10 min to identify strategies with your group</a:t>
            </a:r>
          </a:p>
          <a:p>
            <a:pPr indent="-457189">
              <a:buSzPts val="1800"/>
            </a:pPr>
            <a:r>
              <a:rPr lang="en-US" sz="2400" dirty="0">
                <a:solidFill>
                  <a:schemeClr val="bg1"/>
                </a:solidFill>
              </a:rPr>
              <a:t>10 min to outline a possible essay</a:t>
            </a:r>
          </a:p>
          <a:p>
            <a:pPr indent="-457189">
              <a:buSzPts val="1800"/>
            </a:pPr>
            <a:r>
              <a:rPr lang="en-US" sz="2400" dirty="0">
                <a:solidFill>
                  <a:schemeClr val="bg1"/>
                </a:solidFill>
              </a:rPr>
              <a:t>Write down questions you have for me when I get back</a:t>
            </a:r>
            <a:endParaRPr sz="2400" dirty="0">
              <a:solidFill>
                <a:schemeClr val="bg1"/>
              </a:solidFill>
            </a:endParaRPr>
          </a:p>
        </p:txBody>
      </p:sp>
      <p:sp>
        <p:nvSpPr>
          <p:cNvPr id="156" name="Google Shape;156;p32"/>
          <p:cNvSpPr txBox="1"/>
          <p:nvPr/>
        </p:nvSpPr>
        <p:spPr>
          <a:xfrm>
            <a:off x="790533" y="2093844"/>
            <a:ext cx="4160400" cy="2283923"/>
          </a:xfrm>
          <a:prstGeom prst="rect">
            <a:avLst/>
          </a:prstGeom>
          <a:noFill/>
          <a:ln>
            <a:noFill/>
          </a:ln>
        </p:spPr>
        <p:txBody>
          <a:bodyPr spcFirstLastPara="1" wrap="square" lIns="121900" tIns="121900" rIns="121900" bIns="121900" anchor="t" anchorCtr="0">
            <a:noAutofit/>
          </a:bodyPr>
          <a:lstStyle/>
          <a:p>
            <a:r>
              <a:rPr lang="en-US" sz="2000" dirty="0">
                <a:solidFill>
                  <a:srgbClr val="FFFFFF"/>
                </a:solidFill>
              </a:rPr>
              <a:t>This is a rhetorical analysis prompt, like we’ve practiced with all year. Your job is NOT to make your argument, but to identify WHAT the author’s argument is, and explain HOW the author uses strategies to make his or her point.</a:t>
            </a:r>
            <a:endParaRPr sz="2000" dirty="0">
              <a:solidFill>
                <a:srgbClr val="FFFFFF"/>
              </a:solidFill>
            </a:endParaRPr>
          </a:p>
        </p:txBody>
      </p:sp>
    </p:spTree>
    <p:extLst>
      <p:ext uri="{BB962C8B-B14F-4D97-AF65-F5344CB8AC3E}">
        <p14:creationId xmlns:p14="http://schemas.microsoft.com/office/powerpoint/2010/main" val="131529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ctrTitle"/>
          </p:nvPr>
        </p:nvSpPr>
        <p:spPr>
          <a:xfrm>
            <a:off x="415600" y="719633"/>
            <a:ext cx="11360800" cy="1710000"/>
          </a:xfrm>
          <a:prstGeom prst="rect">
            <a:avLst/>
          </a:prstGeom>
        </p:spPr>
        <p:txBody>
          <a:bodyPr spcFirstLastPara="1" vert="horz" wrap="square" lIns="121900" tIns="121900" rIns="121900" bIns="121900" rtlCol="0" anchor="t" anchorCtr="0">
            <a:noAutofit/>
          </a:bodyPr>
          <a:lstStyle/>
          <a:p>
            <a:pPr algn="l">
              <a:spcBef>
                <a:spcPts val="0"/>
              </a:spcBef>
            </a:pPr>
            <a:r>
              <a:rPr lang="en-US" dirty="0"/>
              <a:t>APEL 5/29: </a:t>
            </a:r>
            <a:br>
              <a:rPr lang="en-US" dirty="0"/>
            </a:br>
            <a:r>
              <a:rPr lang="en-US" dirty="0"/>
              <a:t>Literature Circles</a:t>
            </a:r>
            <a:endParaRPr dirty="0"/>
          </a:p>
        </p:txBody>
      </p:sp>
      <p:sp>
        <p:nvSpPr>
          <p:cNvPr id="143" name="Google Shape;143;p30"/>
          <p:cNvSpPr txBox="1">
            <a:spLocks noGrp="1"/>
          </p:cNvSpPr>
          <p:nvPr>
            <p:ph type="subTitle" idx="1"/>
          </p:nvPr>
        </p:nvSpPr>
        <p:spPr>
          <a:xfrm>
            <a:off x="2470835" y="3432450"/>
            <a:ext cx="6159598" cy="1710000"/>
          </a:xfrm>
          <a:prstGeom prst="rect">
            <a:avLst/>
          </a:prstGeom>
        </p:spPr>
        <p:txBody>
          <a:bodyPr spcFirstLastPara="1" vert="horz" wrap="square" lIns="121900" tIns="121900" rIns="121900" bIns="121900" rtlCol="0" anchor="t" anchorCtr="0">
            <a:noAutofit/>
          </a:bodyPr>
          <a:lstStyle/>
          <a:p>
            <a:pPr algn="l">
              <a:spcBef>
                <a:spcPts val="0"/>
              </a:spcBef>
              <a:spcAft>
                <a:spcPts val="0"/>
              </a:spcAft>
            </a:pPr>
            <a:r>
              <a:rPr lang="en-US" sz="3200" dirty="0"/>
              <a:t>Please sit with your literature circle group.  You should get out a copy of your book, as well as a piece of paper for discussion notes.</a:t>
            </a:r>
            <a:endParaRP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2"/>
          <p:cNvSpPr txBox="1">
            <a:spLocks noGrp="1"/>
          </p:cNvSpPr>
          <p:nvPr>
            <p:ph type="title"/>
          </p:nvPr>
        </p:nvSpPr>
        <p:spPr>
          <a:xfrm>
            <a:off x="415633" y="667900"/>
            <a:ext cx="4942000" cy="3345200"/>
          </a:xfrm>
          <a:prstGeom prst="rect">
            <a:avLst/>
          </a:prstGeom>
        </p:spPr>
        <p:txBody>
          <a:bodyPr spcFirstLastPara="1" vert="horz" wrap="square" lIns="121900" tIns="121900" rIns="121900" bIns="121900" rtlCol="0" anchor="t" anchorCtr="0">
            <a:noAutofit/>
          </a:bodyPr>
          <a:lstStyle/>
          <a:p>
            <a:pPr algn="ctr"/>
            <a:r>
              <a:rPr lang="en" dirty="0"/>
              <a:t>Discussion Questions</a:t>
            </a:r>
            <a:endParaRPr dirty="0"/>
          </a:p>
        </p:txBody>
      </p:sp>
      <p:sp>
        <p:nvSpPr>
          <p:cNvPr id="155" name="Google Shape;155;p32"/>
          <p:cNvSpPr txBox="1">
            <a:spLocks noGrp="1"/>
          </p:cNvSpPr>
          <p:nvPr>
            <p:ph type="body" idx="1"/>
          </p:nvPr>
        </p:nvSpPr>
        <p:spPr>
          <a:xfrm>
            <a:off x="6192900" y="667900"/>
            <a:ext cx="5555200" cy="5464800"/>
          </a:xfrm>
          <a:prstGeom prst="rect">
            <a:avLst/>
          </a:prstGeom>
        </p:spPr>
        <p:txBody>
          <a:bodyPr spcFirstLastPara="1" vert="horz" wrap="square" lIns="121900" tIns="121900" rIns="121900" bIns="121900" rtlCol="0" anchor="t" anchorCtr="0">
            <a:noAutofit/>
          </a:bodyPr>
          <a:lstStyle/>
          <a:p>
            <a:pPr indent="-457189">
              <a:buSzPts val="1800"/>
            </a:pPr>
            <a:r>
              <a:rPr lang="en" sz="2400" dirty="0">
                <a:solidFill>
                  <a:schemeClr val="bg1"/>
                </a:solidFill>
              </a:rPr>
              <a:t>Summarize the important events from today’s reading.</a:t>
            </a:r>
            <a:endParaRPr sz="2400" dirty="0">
              <a:solidFill>
                <a:schemeClr val="bg1"/>
              </a:solidFill>
            </a:endParaRPr>
          </a:p>
          <a:p>
            <a:pPr indent="-457189">
              <a:buSzPts val="1800"/>
            </a:pPr>
            <a:r>
              <a:rPr lang="en" sz="2400" dirty="0">
                <a:solidFill>
                  <a:schemeClr val="bg1"/>
                </a:solidFill>
              </a:rPr>
              <a:t>What questions do you have about what you read today?</a:t>
            </a:r>
            <a:endParaRPr sz="2400" dirty="0">
              <a:solidFill>
                <a:schemeClr val="bg1"/>
              </a:solidFill>
            </a:endParaRPr>
          </a:p>
          <a:p>
            <a:pPr indent="-457189">
              <a:buSzPts val="1800"/>
            </a:pPr>
            <a:r>
              <a:rPr lang="en" sz="2400" dirty="0">
                <a:solidFill>
                  <a:schemeClr val="bg1"/>
                </a:solidFill>
              </a:rPr>
              <a:t>What was the most interesting thing you read today?</a:t>
            </a:r>
            <a:endParaRPr sz="2400" dirty="0">
              <a:solidFill>
                <a:schemeClr val="bg1"/>
              </a:solidFill>
            </a:endParaRPr>
          </a:p>
          <a:p>
            <a:pPr indent="-457189">
              <a:buSzPts val="1800"/>
            </a:pPr>
            <a:r>
              <a:rPr lang="en" sz="2400" dirty="0">
                <a:solidFill>
                  <a:schemeClr val="bg1"/>
                </a:solidFill>
              </a:rPr>
              <a:t>Which character you identify with and why?</a:t>
            </a:r>
            <a:endParaRPr sz="2400" dirty="0">
              <a:solidFill>
                <a:schemeClr val="bg1"/>
              </a:solidFill>
            </a:endParaRPr>
          </a:p>
          <a:p>
            <a:pPr indent="-457189">
              <a:buSzPts val="1800"/>
            </a:pPr>
            <a:r>
              <a:rPr lang="en" sz="2400" dirty="0">
                <a:solidFill>
                  <a:schemeClr val="bg1"/>
                </a:solidFill>
              </a:rPr>
              <a:t>Are there are any characters that seem suspicious?  Why?</a:t>
            </a:r>
            <a:endParaRPr sz="2400" dirty="0">
              <a:solidFill>
                <a:schemeClr val="bg1"/>
              </a:solidFill>
            </a:endParaRPr>
          </a:p>
          <a:p>
            <a:pPr indent="-457189">
              <a:buSzPts val="1800"/>
            </a:pPr>
            <a:r>
              <a:rPr lang="en" sz="2400" dirty="0">
                <a:solidFill>
                  <a:schemeClr val="bg1"/>
                </a:solidFill>
              </a:rPr>
              <a:t>What do you predict will happen next?</a:t>
            </a:r>
            <a:endParaRPr sz="2400" dirty="0">
              <a:solidFill>
                <a:schemeClr val="bg1"/>
              </a:solidFill>
            </a:endParaRPr>
          </a:p>
        </p:txBody>
      </p:sp>
      <p:sp>
        <p:nvSpPr>
          <p:cNvPr id="156" name="Google Shape;156;p32"/>
          <p:cNvSpPr txBox="1"/>
          <p:nvPr/>
        </p:nvSpPr>
        <p:spPr>
          <a:xfrm>
            <a:off x="806433" y="1683300"/>
            <a:ext cx="4160400" cy="1314400"/>
          </a:xfrm>
          <a:prstGeom prst="rect">
            <a:avLst/>
          </a:prstGeom>
          <a:noFill/>
          <a:ln>
            <a:noFill/>
          </a:ln>
        </p:spPr>
        <p:txBody>
          <a:bodyPr spcFirstLastPara="1" wrap="square" lIns="121900" tIns="121900" rIns="121900" bIns="121900" anchor="t" anchorCtr="0">
            <a:noAutofit/>
          </a:bodyPr>
          <a:lstStyle/>
          <a:p>
            <a:r>
              <a:rPr lang="en" sz="2400" dirty="0">
                <a:solidFill>
                  <a:srgbClr val="FFFFFF"/>
                </a:solidFill>
              </a:rPr>
              <a:t>“Time Machine” - ~15 </a:t>
            </a:r>
            <a:r>
              <a:rPr lang="en-US" sz="2400" dirty="0">
                <a:solidFill>
                  <a:srgbClr val="FFFFFF"/>
                </a:solidFill>
              </a:rPr>
              <a:t>pages per session</a:t>
            </a:r>
            <a:endParaRPr sz="2400" dirty="0">
              <a:solidFill>
                <a:srgbClr val="FFFFFF"/>
              </a:solidFill>
            </a:endParaRPr>
          </a:p>
          <a:p>
            <a:r>
              <a:rPr lang="en" sz="2400" dirty="0">
                <a:solidFill>
                  <a:srgbClr val="FFFFFF"/>
                </a:solidFill>
              </a:rPr>
              <a:t>Macbeth - 1 act per session</a:t>
            </a:r>
            <a:endParaRPr sz="2400" dirty="0">
              <a:solidFill>
                <a:srgbClr val="FFFFFF"/>
              </a:solidFill>
            </a:endParaRPr>
          </a:p>
          <a:p>
            <a:r>
              <a:rPr lang="en" sz="2400" dirty="0">
                <a:solidFill>
                  <a:srgbClr val="FFFFFF"/>
                </a:solidFill>
              </a:rPr>
              <a:t>Othello - 1 act per session</a:t>
            </a:r>
            <a:endParaRPr sz="2400" dirty="0">
              <a:solidFill>
                <a:srgbClr val="FFFFFF"/>
              </a:solidFill>
            </a:endParaRPr>
          </a:p>
          <a:p>
            <a:r>
              <a:rPr lang="en" sz="2400" dirty="0">
                <a:solidFill>
                  <a:srgbClr val="FFFFFF"/>
                </a:solidFill>
              </a:rPr>
              <a:t>Pygmalion - 20-25 pages per session</a:t>
            </a:r>
            <a:endParaRPr sz="2400" dirty="0">
              <a:solidFill>
                <a:srgbClr val="FFFFFF"/>
              </a:solidFill>
            </a:endParaRPr>
          </a:p>
          <a:p>
            <a:endParaRPr sz="2400" dirty="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TM16401375[[fn=Madison]]</Template>
  <TotalTime>3</TotalTime>
  <Words>262</Words>
  <Application>Microsoft Office PowerPoint</Application>
  <PresentationFormat>Widescreen</PresentationFormat>
  <Paragraphs>23</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MS Shell Dlg 2</vt:lpstr>
      <vt:lpstr>Wingdings</vt:lpstr>
      <vt:lpstr>Wingdings 3</vt:lpstr>
      <vt:lpstr>Madison</vt:lpstr>
      <vt:lpstr>ELA 9 5/29:  AP English-style  Rhetorical Analysis</vt:lpstr>
      <vt:lpstr>The AP English Language  Rhetorical Analysis Prompt</vt:lpstr>
      <vt:lpstr>APEL 5/29:  Literature Circles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9 5/29:  AP English-style  Rhetorical Analysis</dc:title>
  <dc:creator>Substitute Teacher</dc:creator>
  <cp:lastModifiedBy>Substitute Teacher</cp:lastModifiedBy>
  <cp:revision>1</cp:revision>
  <dcterms:created xsi:type="dcterms:W3CDTF">2019-05-21T21:47:46Z</dcterms:created>
  <dcterms:modified xsi:type="dcterms:W3CDTF">2019-05-21T21:51:43Z</dcterms:modified>
</cp:coreProperties>
</file>