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75" r:id="rId3"/>
    <p:sldId id="276" r:id="rId4"/>
    <p:sldId id="261" r:id="rId5"/>
    <p:sldId id="264" r:id="rId6"/>
    <p:sldId id="265" r:id="rId7"/>
    <p:sldId id="267" r:id="rId8"/>
    <p:sldId id="268" r:id="rId9"/>
    <p:sldId id="270"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091D2E-6928-4028-961D-A3954BF575FD}" type="datetimeFigureOut">
              <a:rPr lang="en-US" smtClean="0"/>
              <a:t>5/21/2019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6C221F-7742-4495-BB80-6F08988AD9B6}" type="slidenum">
              <a:rPr lang="en-US" smtClean="0"/>
              <a:t>‹#›</a:t>
            </a:fld>
            <a:endParaRPr lang="en-US"/>
          </a:p>
        </p:txBody>
      </p:sp>
    </p:spTree>
    <p:extLst>
      <p:ext uri="{BB962C8B-B14F-4D97-AF65-F5344CB8AC3E}">
        <p14:creationId xmlns:p14="http://schemas.microsoft.com/office/powerpoint/2010/main" val="240984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9a09d0b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9a09d0b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0956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37ec02a4c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37ec02a4c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9a09d0bb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9a09d0bb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213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9a09d0bb6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9a09d0bb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9a34c7e9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9a34c7e9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a27e9340c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5a27e9340c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5a27e9340c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5a27e9340c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a27e9340c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a27e9340c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a27e9340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5a27e9340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5a27e9340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5a27e9340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384A-A0EF-450D-8674-283BD647B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B9980F-7B02-4848-9E55-B50A50357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7C57A9-4BC7-4981-90DF-178951BCB1D6}"/>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A33C9838-FBEB-4C03-BB8B-1CACD3063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86C29-F5FB-4708-B0F8-6304E9540F52}"/>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136777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9C9A-DF51-437A-9B95-17843D4F3B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75D78F-C77A-4F62-90A0-EA372DCC5A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9BCEC-93BB-419D-AB6B-F291DFCB8840}"/>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9D8077AE-8580-48A3-B60D-CD638EF3F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62E65-031E-47BB-8177-4115C7733B59}"/>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382997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1D6016-C9F9-41D9-B02C-E8014F8407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84815-C7AF-48C1-B62F-C398CF13E9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03F9C-4E89-4918-9EC3-174FAE547D72}"/>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C4FDBEA3-89BD-4284-82C8-4C5750212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359E6-96D6-4B1B-AACB-D225EF950218}"/>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906193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69"/>
        <p:cNvGrpSpPr/>
        <p:nvPr/>
      </p:nvGrpSpPr>
      <p:grpSpPr>
        <a:xfrm>
          <a:off x="0" y="0"/>
          <a:ext cx="0" cy="0"/>
          <a:chOff x="0" y="0"/>
          <a:chExt cx="0" cy="0"/>
        </a:xfrm>
      </p:grpSpPr>
      <p:sp>
        <p:nvSpPr>
          <p:cNvPr id="70" name="Google Shape;70;p15"/>
          <p:cNvSpPr/>
          <p:nvPr/>
        </p:nvSpPr>
        <p:spPr>
          <a:xfrm>
            <a:off x="107600" y="3534800"/>
            <a:ext cx="11976800" cy="32156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71;p15"/>
          <p:cNvSpPr txBox="1">
            <a:spLocks noGrp="1"/>
          </p:cNvSpPr>
          <p:nvPr>
            <p:ph type="title"/>
          </p:nvPr>
        </p:nvSpPr>
        <p:spPr>
          <a:xfrm>
            <a:off x="647833" y="2286000"/>
            <a:ext cx="10911600" cy="1047600"/>
          </a:xfrm>
          <a:prstGeom prst="rect">
            <a:avLst/>
          </a:prstGeom>
        </p:spPr>
        <p:txBody>
          <a:bodyPr spcFirstLastPara="1" wrap="square" lIns="91425" tIns="91425" rIns="91425" bIns="91425" anchor="b" anchorCtr="0"/>
          <a:lstStyle>
            <a:lvl1pPr lvl="0" rtl="0">
              <a:spcBef>
                <a:spcPts val="0"/>
              </a:spcBef>
              <a:spcAft>
                <a:spcPts val="0"/>
              </a:spcAft>
              <a:buSzPts val="3600"/>
              <a:buNone/>
              <a:defRPr sz="48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72" name="Google Shape;72;p15"/>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81965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5" name="Google Shape;75;p16"/>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76" name="Google Shape;76;p16"/>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83932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15567" y="1064800"/>
            <a:ext cx="8330400" cy="4728400"/>
          </a:xfrm>
          <a:prstGeom prst="rect">
            <a:avLst/>
          </a:prstGeom>
        </p:spPr>
        <p:txBody>
          <a:bodyPr spcFirstLastPara="1" wrap="square" lIns="91425" tIns="91425" rIns="91425" bIns="91425" anchor="ctr" anchorCtr="0"/>
          <a:lstStyle>
            <a:lvl1pPr lvl="0">
              <a:spcBef>
                <a:spcPts val="0"/>
              </a:spcBef>
              <a:spcAft>
                <a:spcPts val="0"/>
              </a:spcAft>
              <a:buSzPts val="3600"/>
              <a:buNone/>
              <a:defRPr sz="4800"/>
            </a:lvl1pPr>
            <a:lvl2pPr lvl="1">
              <a:spcBef>
                <a:spcPts val="0"/>
              </a:spcBef>
              <a:spcAft>
                <a:spcPts val="0"/>
              </a:spcAft>
              <a:buSzPts val="3600"/>
              <a:buNone/>
              <a:defRPr sz="4800"/>
            </a:lvl2pPr>
            <a:lvl3pPr lvl="2">
              <a:spcBef>
                <a:spcPts val="0"/>
              </a:spcBef>
              <a:spcAft>
                <a:spcPts val="0"/>
              </a:spcAft>
              <a:buSzPts val="3600"/>
              <a:buNone/>
              <a:defRPr sz="4800"/>
            </a:lvl3pPr>
            <a:lvl4pPr lvl="3">
              <a:spcBef>
                <a:spcPts val="0"/>
              </a:spcBef>
              <a:spcAft>
                <a:spcPts val="0"/>
              </a:spcAft>
              <a:buSzPts val="3600"/>
              <a:buNone/>
              <a:defRPr sz="4800"/>
            </a:lvl4pPr>
            <a:lvl5pPr lvl="4">
              <a:spcBef>
                <a:spcPts val="0"/>
              </a:spcBef>
              <a:spcAft>
                <a:spcPts val="0"/>
              </a:spcAft>
              <a:buSzPts val="3600"/>
              <a:buNone/>
              <a:defRPr sz="4800"/>
            </a:lvl5pPr>
            <a:lvl6pPr lvl="5">
              <a:spcBef>
                <a:spcPts val="0"/>
              </a:spcBef>
              <a:spcAft>
                <a:spcPts val="0"/>
              </a:spcAft>
              <a:buSzPts val="3600"/>
              <a:buNone/>
              <a:defRPr sz="4800"/>
            </a:lvl6pPr>
            <a:lvl7pPr lvl="6">
              <a:spcBef>
                <a:spcPts val="0"/>
              </a:spcBef>
              <a:spcAft>
                <a:spcPts val="0"/>
              </a:spcAft>
              <a:buSzPts val="3600"/>
              <a:buNone/>
              <a:defRPr sz="4800"/>
            </a:lvl7pPr>
            <a:lvl8pPr lvl="7">
              <a:spcBef>
                <a:spcPts val="0"/>
              </a:spcBef>
              <a:spcAft>
                <a:spcPts val="0"/>
              </a:spcAft>
              <a:buSzPts val="3600"/>
              <a:buNone/>
              <a:defRPr sz="4800"/>
            </a:lvl8pPr>
            <a:lvl9pPr lvl="8">
              <a:spcBef>
                <a:spcPts val="0"/>
              </a:spcBef>
              <a:spcAft>
                <a:spcPts val="0"/>
              </a:spcAft>
              <a:buSzPts val="3600"/>
              <a:buNone/>
              <a:defRPr sz="4800"/>
            </a:lvl9pPr>
          </a:lstStyle>
          <a:p>
            <a:endParaRPr/>
          </a:p>
        </p:txBody>
      </p:sp>
      <p:sp>
        <p:nvSpPr>
          <p:cNvPr id="43" name="Google Shape;43;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732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D8BB-F840-4025-BEFC-FA8D293517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B530AB-41A4-415E-B668-D0B5AB44E8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07CD1-CAF6-48B3-AF18-27206F8C78C6}"/>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1163CEFA-C8EF-482A-AF08-9552753BC6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9F11C-94F1-4622-A36D-30CE1493E1EB}"/>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256939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669C-D513-47AF-B53B-D4E2189819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C6495C-46C0-4A44-88B2-010E20AB3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AA17AA-8DBA-4057-9BAB-F9BBB3956234}"/>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41725C05-9DB4-4EF4-81DE-7A8D88596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9E0AA-35E0-4E41-B406-50A8F1FE1E67}"/>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341235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B3A5-B7C8-4415-B7AE-403F76BB33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D28653-7FCA-4129-A742-5A2A2BB3E6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926C41-FFB0-4295-BB37-BEF11EF86D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A8F888-13B0-49A2-A1E7-8231371FEB07}"/>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6" name="Footer Placeholder 5">
            <a:extLst>
              <a:ext uri="{FF2B5EF4-FFF2-40B4-BE49-F238E27FC236}">
                <a16:creationId xmlns:a16="http://schemas.microsoft.com/office/drawing/2014/main" id="{C97784E8-3DF8-47BD-BB3B-13E861849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ABD7A1-AA08-4FDB-8EF8-BF20CEE89A69}"/>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305295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1942B-9E8D-447D-87D4-E809F85C15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27252E-09E9-40E1-B18F-59FA4DDD9B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192C76-CE36-413B-8AFC-1BF2837B89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703CC6-8AE7-4FA3-B5A7-896EF098CB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605008-22EF-4081-96EA-3877CDC3A3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44B62-509A-439F-9228-B606975F375A}"/>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8" name="Footer Placeholder 7">
            <a:extLst>
              <a:ext uri="{FF2B5EF4-FFF2-40B4-BE49-F238E27FC236}">
                <a16:creationId xmlns:a16="http://schemas.microsoft.com/office/drawing/2014/main" id="{F5CA5CFD-45FE-4EC2-98C8-7169E4AFC5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0A05D2-2063-4889-9DAA-DF78AB54F857}"/>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167972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A392-0DC9-48BA-8427-ED02E12959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9F741A-3136-4755-A785-722EDC7F6063}"/>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4" name="Footer Placeholder 3">
            <a:extLst>
              <a:ext uri="{FF2B5EF4-FFF2-40B4-BE49-F238E27FC236}">
                <a16:creationId xmlns:a16="http://schemas.microsoft.com/office/drawing/2014/main" id="{9867398A-5A54-458C-94F1-74F7584812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01CDAC-3D40-4D7D-ADBF-AF137B358A44}"/>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113237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250040-36A6-458F-993D-E35A1E3E83EE}"/>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3" name="Footer Placeholder 2">
            <a:extLst>
              <a:ext uri="{FF2B5EF4-FFF2-40B4-BE49-F238E27FC236}">
                <a16:creationId xmlns:a16="http://schemas.microsoft.com/office/drawing/2014/main" id="{2B6110EB-2558-4A53-9294-5AF450EFF9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D4DF5A-6397-4F60-B2D5-7D0434C5DC2C}"/>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136932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5F14-7069-424B-A267-805D8D68C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AA1969-1B92-4A5E-BE7B-5CF70D425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B6C6EF-A6B3-4FA8-8D74-E6640259A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E35317-D712-47CC-9724-37CF69FD0DE6}"/>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6" name="Footer Placeholder 5">
            <a:extLst>
              <a:ext uri="{FF2B5EF4-FFF2-40B4-BE49-F238E27FC236}">
                <a16:creationId xmlns:a16="http://schemas.microsoft.com/office/drawing/2014/main" id="{194E81BD-CB1B-49F4-8CE7-D27385190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8F90BA-D922-491F-B708-55EB819949DD}"/>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78834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D5BC8-44A3-426D-9029-3BFE6B67B3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C03CC-45B8-40BE-9245-CCA3F724F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A35C58-1249-4C47-9F27-953B5693E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179E2A-FDC0-4586-8FB0-DE1CC31670D5}"/>
              </a:ext>
            </a:extLst>
          </p:cNvPr>
          <p:cNvSpPr>
            <a:spLocks noGrp="1"/>
          </p:cNvSpPr>
          <p:nvPr>
            <p:ph type="dt" sz="half" idx="10"/>
          </p:nvPr>
        </p:nvSpPr>
        <p:spPr/>
        <p:txBody>
          <a:bodyPr/>
          <a:lstStyle/>
          <a:p>
            <a:fld id="{27E3AB88-3BDE-4C7A-9C4F-B38D1984BF87}" type="datetimeFigureOut">
              <a:rPr lang="en-US" smtClean="0"/>
              <a:t>5/21/2019</a:t>
            </a:fld>
            <a:endParaRPr lang="en-US"/>
          </a:p>
        </p:txBody>
      </p:sp>
      <p:sp>
        <p:nvSpPr>
          <p:cNvPr id="6" name="Footer Placeholder 5">
            <a:extLst>
              <a:ext uri="{FF2B5EF4-FFF2-40B4-BE49-F238E27FC236}">
                <a16:creationId xmlns:a16="http://schemas.microsoft.com/office/drawing/2014/main" id="{C3D3CBE7-A441-48B1-8276-05E537460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987081-53E4-4676-B919-9989E72EEEEA}"/>
              </a:ext>
            </a:extLst>
          </p:cNvPr>
          <p:cNvSpPr>
            <a:spLocks noGrp="1"/>
          </p:cNvSpPr>
          <p:nvPr>
            <p:ph type="sldNum" sz="quarter" idx="12"/>
          </p:nvPr>
        </p:nvSpPr>
        <p:spPr/>
        <p:txBody>
          <a:bodyPr/>
          <a:lstStyle/>
          <a:p>
            <a:fld id="{BAD356D1-4DD2-4816-A69A-40BFF82B4944}" type="slidenum">
              <a:rPr lang="en-US" smtClean="0"/>
              <a:t>‹#›</a:t>
            </a:fld>
            <a:endParaRPr lang="en-US"/>
          </a:p>
        </p:txBody>
      </p:sp>
    </p:spTree>
    <p:extLst>
      <p:ext uri="{BB962C8B-B14F-4D97-AF65-F5344CB8AC3E}">
        <p14:creationId xmlns:p14="http://schemas.microsoft.com/office/powerpoint/2010/main" val="127796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56CDC7-DA32-42F3-9253-939F67503E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A0CD7-F534-4F31-B32B-F816AE5E3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B3C3A-A847-443D-900E-0DD95A392C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3AB88-3BDE-4C7A-9C4F-B38D1984BF87}" type="datetimeFigureOut">
              <a:rPr lang="en-US" smtClean="0"/>
              <a:t>5/21/2019</a:t>
            </a:fld>
            <a:endParaRPr lang="en-US"/>
          </a:p>
        </p:txBody>
      </p:sp>
      <p:sp>
        <p:nvSpPr>
          <p:cNvPr id="5" name="Footer Placeholder 4">
            <a:extLst>
              <a:ext uri="{FF2B5EF4-FFF2-40B4-BE49-F238E27FC236}">
                <a16:creationId xmlns:a16="http://schemas.microsoft.com/office/drawing/2014/main" id="{33D6C128-9EC4-4CCE-BB05-27197564CD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5931CF-174F-43E7-89DA-A4ADD64E4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356D1-4DD2-4816-A69A-40BFF82B4944}" type="slidenum">
              <a:rPr lang="en-US" smtClean="0"/>
              <a:t>‹#›</a:t>
            </a:fld>
            <a:endParaRPr lang="en-US"/>
          </a:p>
        </p:txBody>
      </p:sp>
    </p:spTree>
    <p:extLst>
      <p:ext uri="{BB962C8B-B14F-4D97-AF65-F5344CB8AC3E}">
        <p14:creationId xmlns:p14="http://schemas.microsoft.com/office/powerpoint/2010/main" val="569994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corestandards.org/ELA-Literacy/RL/11-12/2/"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618811" y="1195967"/>
            <a:ext cx="11360800" cy="2736800"/>
          </a:xfrm>
          <a:prstGeom prst="rect">
            <a:avLst/>
          </a:prstGeom>
        </p:spPr>
        <p:txBody>
          <a:bodyPr spcFirstLastPara="1" vert="horz" wrap="square" lIns="121900" tIns="121900" rIns="121900" bIns="121900" rtlCol="0" anchor="b" anchorCtr="0">
            <a:noAutofit/>
          </a:bodyPr>
          <a:lstStyle/>
          <a:p>
            <a:pPr>
              <a:spcBef>
                <a:spcPts val="0"/>
              </a:spcBef>
            </a:pPr>
            <a:r>
              <a:rPr lang="en-US" sz="8000" dirty="0">
                <a:latin typeface="Walter Turncoat"/>
                <a:ea typeface="Walter Turncoat"/>
                <a:cs typeface="Walter Turncoat"/>
                <a:sym typeface="Walter Turncoat"/>
              </a:rPr>
              <a:t>ELA 9 5/31 </a:t>
            </a:r>
            <a:br>
              <a:rPr lang="en-US" sz="8000" dirty="0">
                <a:latin typeface="Walter Turncoat"/>
                <a:ea typeface="Walter Turncoat"/>
                <a:cs typeface="Walter Turncoat"/>
                <a:sym typeface="Walter Turncoat"/>
              </a:rPr>
            </a:br>
            <a:r>
              <a:rPr lang="en-US" sz="8000" dirty="0">
                <a:latin typeface="Walter Turncoat"/>
                <a:ea typeface="Walter Turncoat"/>
                <a:cs typeface="Walter Turncoat"/>
                <a:sym typeface="Walter Turncoat"/>
              </a:rPr>
              <a:t>“In Their Shoes” activity</a:t>
            </a:r>
            <a:endParaRPr sz="8000" dirty="0">
              <a:latin typeface="Walter Turncoat"/>
              <a:ea typeface="Walter Turncoat"/>
              <a:cs typeface="Walter Turncoat"/>
              <a:sym typeface="Walter Turncoat"/>
            </a:endParaRPr>
          </a:p>
        </p:txBody>
      </p:sp>
      <p:sp>
        <p:nvSpPr>
          <p:cNvPr id="100" name="Google Shape;100;p25"/>
          <p:cNvSpPr txBox="1">
            <a:spLocks noGrp="1"/>
          </p:cNvSpPr>
          <p:nvPr>
            <p:ph type="subTitle" idx="1"/>
          </p:nvPr>
        </p:nvSpPr>
        <p:spPr>
          <a:xfrm>
            <a:off x="618800" y="3841767"/>
            <a:ext cx="11360800" cy="1056800"/>
          </a:xfrm>
          <a:prstGeom prst="rect">
            <a:avLst/>
          </a:prstGeom>
        </p:spPr>
        <p:txBody>
          <a:bodyPr spcFirstLastPara="1" vert="horz" wrap="square" lIns="121900" tIns="121900" rIns="121900" bIns="121900" rtlCol="0" anchor="t" anchorCtr="0">
            <a:noAutofit/>
          </a:bodyPr>
          <a:lstStyle/>
          <a:p>
            <a:pPr>
              <a:spcBef>
                <a:spcPts val="0"/>
              </a:spcBef>
            </a:pPr>
            <a:r>
              <a:rPr lang="en-US" dirty="0">
                <a:latin typeface="Libre Baskerville"/>
                <a:ea typeface="Libre Baskerville"/>
                <a:cs typeface="Libre Baskerville"/>
                <a:sym typeface="Libre Baskerville"/>
              </a:rPr>
              <a:t>Please get out your notes on your interview from yesterday, as well as the shoe you drew.  You can get out any colored pencils you brought if desired.</a:t>
            </a:r>
            <a:endParaRPr dirty="0">
              <a:latin typeface="Libre Baskerville"/>
              <a:ea typeface="Libre Baskerville"/>
              <a:cs typeface="Libre Baskerville"/>
              <a:sym typeface="Libre Baskerville"/>
            </a:endParaRPr>
          </a:p>
        </p:txBody>
      </p:sp>
    </p:spTree>
    <p:extLst>
      <p:ext uri="{BB962C8B-B14F-4D97-AF65-F5344CB8AC3E}">
        <p14:creationId xmlns:p14="http://schemas.microsoft.com/office/powerpoint/2010/main" val="193162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41"/>
          <p:cNvSpPr txBox="1">
            <a:spLocks noGrp="1"/>
          </p:cNvSpPr>
          <p:nvPr>
            <p:ph type="title"/>
          </p:nvPr>
        </p:nvSpPr>
        <p:spPr>
          <a:xfrm>
            <a:off x="2227100" y="849133"/>
            <a:ext cx="8330400" cy="4728400"/>
          </a:xfrm>
          <a:prstGeom prst="rect">
            <a:avLst/>
          </a:prstGeom>
        </p:spPr>
        <p:txBody>
          <a:bodyPr spcFirstLastPara="1" vert="horz" wrap="square" lIns="121900" tIns="121900" rIns="121900" bIns="121900" rtlCol="0" anchor="ctr" anchorCtr="0">
            <a:noAutofit/>
          </a:bodyPr>
          <a:lstStyle/>
          <a:p>
            <a:pPr algn="ctr"/>
            <a:r>
              <a:rPr lang="en" dirty="0"/>
              <a:t>Textbook Return 5/31</a:t>
            </a:r>
            <a:endParaRPr dirty="0"/>
          </a:p>
          <a:p>
            <a:pPr algn="ctr"/>
            <a:endParaRPr dirty="0"/>
          </a:p>
          <a:p>
            <a:pPr algn="ctr"/>
            <a:r>
              <a:rPr lang="en-US" dirty="0"/>
              <a:t>Please bring ALL textbooks with you.</a:t>
            </a:r>
            <a:br>
              <a:rPr lang="en-US" dirty="0"/>
            </a:br>
            <a:br>
              <a:rPr lang="en-US" dirty="0"/>
            </a:br>
            <a:r>
              <a:rPr lang="en-US"/>
              <a:t>11:40 period 4</a:t>
            </a:r>
            <a:br>
              <a:rPr lang="en-US" dirty="0"/>
            </a:br>
            <a:r>
              <a:rPr lang="en-US"/>
              <a:t>1:15 period 5</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6"/>
          <p:cNvSpPr txBox="1"/>
          <p:nvPr/>
        </p:nvSpPr>
        <p:spPr>
          <a:xfrm>
            <a:off x="1272084" y="1144094"/>
            <a:ext cx="9987523" cy="834887"/>
          </a:xfrm>
          <a:prstGeom prst="rect">
            <a:avLst/>
          </a:prstGeom>
          <a:noFill/>
          <a:ln>
            <a:noFill/>
          </a:ln>
        </p:spPr>
        <p:txBody>
          <a:bodyPr spcFirstLastPara="1" wrap="square" lIns="121900" tIns="60933" rIns="121900" bIns="60933" anchor="b" anchorCtr="0">
            <a:noAutofit/>
          </a:bodyPr>
          <a:lstStyle/>
          <a:p>
            <a:pPr algn="ctr"/>
            <a:r>
              <a:rPr lang="en-US" sz="4000" cap="small" dirty="0">
                <a:latin typeface="Century Schoolbook"/>
                <a:ea typeface="Century Schoolbook"/>
                <a:cs typeface="Century Schoolbook"/>
                <a:sym typeface="Century Schoolbook"/>
              </a:rPr>
              <a:t>Today’s goals</a:t>
            </a:r>
            <a:endParaRPr sz="4800" i="1" cap="small" dirty="0">
              <a:latin typeface="Century Schoolbook"/>
              <a:ea typeface="Century Schoolbook"/>
              <a:cs typeface="Century Schoolbook"/>
              <a:sym typeface="Century Schoolbook"/>
            </a:endParaRPr>
          </a:p>
        </p:txBody>
      </p:sp>
      <p:sp>
        <p:nvSpPr>
          <p:cNvPr id="106" name="Google Shape;106;p26"/>
          <p:cNvSpPr txBox="1"/>
          <p:nvPr/>
        </p:nvSpPr>
        <p:spPr>
          <a:xfrm>
            <a:off x="2491408" y="1555617"/>
            <a:ext cx="7991061" cy="3370051"/>
          </a:xfrm>
          <a:prstGeom prst="rect">
            <a:avLst/>
          </a:prstGeom>
          <a:noFill/>
          <a:ln>
            <a:noFill/>
          </a:ln>
        </p:spPr>
        <p:txBody>
          <a:bodyPr spcFirstLastPara="1" wrap="square" lIns="121900" tIns="60933" rIns="121900" bIns="60933" anchor="t" anchorCtr="0">
            <a:noAutofit/>
          </a:bodyPr>
          <a:lstStyle/>
          <a:p>
            <a:pPr marL="365751" indent="-365751"/>
            <a:r>
              <a:rPr lang="en-US" sz="3733" dirty="0">
                <a:latin typeface="Century Schoolbook"/>
                <a:ea typeface="Century Schoolbook"/>
                <a:cs typeface="Century Schoolbook"/>
                <a:sym typeface="Century Schoolbook"/>
              </a:rPr>
              <a:t>				</a:t>
            </a:r>
          </a:p>
          <a:p>
            <a:pPr marL="365751" indent="-365751" algn="ctr"/>
            <a:r>
              <a:rPr lang="en-US" sz="3733" dirty="0">
                <a:latin typeface="Century Schoolbook"/>
                <a:ea typeface="Century Schoolbook"/>
                <a:cs typeface="Century Schoolbook"/>
                <a:sym typeface="Century Schoolbook"/>
              </a:rPr>
              <a:t>Write a paragraph about your partner</a:t>
            </a:r>
          </a:p>
          <a:p>
            <a:pPr marL="365751" indent="-365751" algn="ctr"/>
            <a:r>
              <a:rPr lang="en-US" sz="3733" dirty="0">
                <a:latin typeface="Century Schoolbook"/>
                <a:ea typeface="Century Schoolbook"/>
                <a:cs typeface="Century Schoolbook"/>
                <a:sym typeface="Century Schoolbook"/>
              </a:rPr>
              <a:t>(25 minutes)</a:t>
            </a:r>
          </a:p>
          <a:p>
            <a:pPr marL="365751" indent="-365751" algn="ctr"/>
            <a:r>
              <a:rPr lang="en-US" sz="3733" dirty="0">
                <a:latin typeface="Century Schoolbook"/>
                <a:ea typeface="Century Schoolbook"/>
                <a:cs typeface="Century Schoolbook"/>
                <a:sym typeface="Century Schoolbook"/>
              </a:rPr>
              <a:t>Finish the shoe (10 minutes)</a:t>
            </a:r>
          </a:p>
          <a:p>
            <a:pPr marL="365751" indent="-365751" algn="ctr"/>
            <a:r>
              <a:rPr lang="en-US" sz="3733" dirty="0">
                <a:latin typeface="Century Schoolbook"/>
                <a:ea typeface="Century Schoolbook"/>
                <a:cs typeface="Century Schoolbook"/>
                <a:sym typeface="Century Schoolbook"/>
              </a:rPr>
              <a:t>Practice (10 minutes)</a:t>
            </a:r>
            <a:endParaRPr sz="3733" dirty="0">
              <a:latin typeface="Century Schoolbook"/>
              <a:ea typeface="Century Schoolbook"/>
              <a:cs typeface="Century Schoolbook"/>
              <a:sym typeface="Century Schoolbook"/>
            </a:endParaRPr>
          </a:p>
        </p:txBody>
      </p:sp>
    </p:spTree>
    <p:extLst>
      <p:ext uri="{BB962C8B-B14F-4D97-AF65-F5344CB8AC3E}">
        <p14:creationId xmlns:p14="http://schemas.microsoft.com/office/powerpoint/2010/main" val="253332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4"/>
          <p:cNvSpPr txBox="1"/>
          <p:nvPr/>
        </p:nvSpPr>
        <p:spPr>
          <a:xfrm>
            <a:off x="711933" y="1244667"/>
            <a:ext cx="9956800" cy="8464400"/>
          </a:xfrm>
          <a:prstGeom prst="rect">
            <a:avLst/>
          </a:prstGeom>
          <a:noFill/>
          <a:ln>
            <a:noFill/>
          </a:ln>
        </p:spPr>
        <p:txBody>
          <a:bodyPr spcFirstLastPara="1" wrap="square" lIns="121900" tIns="60933" rIns="121900" bIns="60933" anchor="t" anchorCtr="0">
            <a:noAutofit/>
          </a:bodyPr>
          <a:lstStyle/>
          <a:p>
            <a:pPr marL="365751" indent="-375911">
              <a:lnSpc>
                <a:spcPct val="90000"/>
              </a:lnSpc>
              <a:buClr>
                <a:srgbClr val="FFFFFF"/>
              </a:buClr>
              <a:buSzPts val="1800"/>
              <a:buFont typeface="Noto Sans Symbols"/>
              <a:buChar char="•"/>
            </a:pPr>
            <a:r>
              <a:rPr lang="en" sz="2400" dirty="0">
                <a:latin typeface="Century Schoolbook"/>
                <a:ea typeface="Century Schoolbook"/>
                <a:cs typeface="Century Schoolbook"/>
                <a:sym typeface="Century Schoolbook"/>
              </a:rPr>
              <a:t>    Jared is a clean-cut and funny member of 5</a:t>
            </a:r>
            <a:r>
              <a:rPr lang="en" sz="2400" baseline="30000" dirty="0">
                <a:latin typeface="Century Schoolbook"/>
                <a:ea typeface="Century Schoolbook"/>
                <a:cs typeface="Century Schoolbook"/>
                <a:sym typeface="Century Schoolbook"/>
              </a:rPr>
              <a:t>th</a:t>
            </a:r>
            <a:r>
              <a:rPr lang="en" sz="2400" dirty="0">
                <a:latin typeface="Century Schoolbook"/>
                <a:ea typeface="Century Schoolbook"/>
                <a:cs typeface="Century Schoolbook"/>
                <a:sym typeface="Century Schoolbook"/>
              </a:rPr>
              <a:t> Period. He may look like a typical teenager with his black vans, but there is more than meets the eye. He has the most unique nickname in the whole class—Jaja. This name comes from his 4</a:t>
            </a:r>
            <a:r>
              <a:rPr lang="en" sz="2400" baseline="30000" dirty="0">
                <a:latin typeface="Century Schoolbook"/>
                <a:ea typeface="Century Schoolbook"/>
                <a:cs typeface="Century Schoolbook"/>
                <a:sym typeface="Century Schoolbook"/>
              </a:rPr>
              <a:t>th</a:t>
            </a:r>
            <a:r>
              <a:rPr lang="en" sz="2400" dirty="0">
                <a:latin typeface="Century Schoolbook"/>
                <a:ea typeface="Century Schoolbook"/>
                <a:cs typeface="Century Schoolbook"/>
                <a:sym typeface="Century Schoolbook"/>
              </a:rPr>
              <a:t> grade Instagram—jajasenrat.... He used to post embarrassing moments because he “thought they were cool.” If he had to do it over again, he would have posted more selfies.</a:t>
            </a:r>
            <a:endParaRPr sz="2400" dirty="0">
              <a:latin typeface="Century Schoolbook"/>
              <a:ea typeface="Century Schoolbook"/>
              <a:cs typeface="Century Schoolbook"/>
              <a:sym typeface="Century Schoolbook"/>
            </a:endParaRPr>
          </a:p>
          <a:p>
            <a:pPr marL="365751" indent="-365751">
              <a:lnSpc>
                <a:spcPct val="90000"/>
              </a:lnSpc>
              <a:spcBef>
                <a:spcPts val="800"/>
              </a:spcBef>
            </a:pPr>
            <a:r>
              <a:rPr lang="en" sz="2400" dirty="0">
                <a:latin typeface="Century Schoolbook"/>
                <a:ea typeface="Century Schoolbook"/>
                <a:cs typeface="Century Schoolbook"/>
                <a:sym typeface="Century Schoolbook"/>
              </a:rPr>
              <a:t>	    Jared loves football. His speed is an asset. He claims he has beaten his friend Jay in the 100. His favorite moment from the season was making an interception vs. Ayala. Great Oak won 30-0. If Jared could change anything, he said, “I would change my study habits—and probably my instagram.”</a:t>
            </a:r>
            <a:endParaRPr sz="2400" dirty="0">
              <a:latin typeface="Century Schoolbook"/>
              <a:ea typeface="Century Schoolbook"/>
              <a:cs typeface="Century Schoolbook"/>
              <a:sym typeface="Century Schoolbook"/>
            </a:endParaRPr>
          </a:p>
        </p:txBody>
      </p:sp>
      <p:sp>
        <p:nvSpPr>
          <p:cNvPr id="152" name="Google Shape;152;p34"/>
          <p:cNvSpPr txBox="1"/>
          <p:nvPr/>
        </p:nvSpPr>
        <p:spPr>
          <a:xfrm>
            <a:off x="1359533" y="153500"/>
            <a:ext cx="8661600" cy="855200"/>
          </a:xfrm>
          <a:prstGeom prst="rect">
            <a:avLst/>
          </a:prstGeom>
          <a:noFill/>
          <a:ln>
            <a:noFill/>
          </a:ln>
        </p:spPr>
        <p:txBody>
          <a:bodyPr spcFirstLastPara="1" wrap="square" lIns="121900" tIns="121900" rIns="121900" bIns="121900" anchor="t" anchorCtr="0">
            <a:noAutofit/>
          </a:bodyPr>
          <a:lstStyle/>
          <a:p>
            <a:pPr algn="ctr"/>
            <a:r>
              <a:rPr lang="en-US" sz="4000" i="1" dirty="0"/>
              <a:t>Example Paragraph</a:t>
            </a:r>
            <a:endParaRPr sz="40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aphicFrame>
        <p:nvGraphicFramePr>
          <p:cNvPr id="129" name="Google Shape;129;p30"/>
          <p:cNvGraphicFramePr/>
          <p:nvPr>
            <p:extLst>
              <p:ext uri="{D42A27DB-BD31-4B8C-83A1-F6EECF244321}">
                <p14:modId xmlns:p14="http://schemas.microsoft.com/office/powerpoint/2010/main" val="2309558706"/>
              </p:ext>
            </p:extLst>
          </p:nvPr>
        </p:nvGraphicFramePr>
        <p:xfrm>
          <a:off x="754975" y="609825"/>
          <a:ext cx="10682050" cy="5638349"/>
        </p:xfrm>
        <a:graphic>
          <a:graphicData uri="http://schemas.openxmlformats.org/drawingml/2006/table">
            <a:tbl>
              <a:tblPr>
                <a:noFill/>
              </a:tblPr>
              <a:tblGrid>
                <a:gridCol w="2136410">
                  <a:extLst>
                    <a:ext uri="{9D8B030D-6E8A-4147-A177-3AD203B41FA5}">
                      <a16:colId xmlns:a16="http://schemas.microsoft.com/office/drawing/2014/main" val="20000"/>
                    </a:ext>
                  </a:extLst>
                </a:gridCol>
                <a:gridCol w="2136410">
                  <a:extLst>
                    <a:ext uri="{9D8B030D-6E8A-4147-A177-3AD203B41FA5}">
                      <a16:colId xmlns:a16="http://schemas.microsoft.com/office/drawing/2014/main" val="20001"/>
                    </a:ext>
                  </a:extLst>
                </a:gridCol>
                <a:gridCol w="2136410">
                  <a:extLst>
                    <a:ext uri="{9D8B030D-6E8A-4147-A177-3AD203B41FA5}">
                      <a16:colId xmlns:a16="http://schemas.microsoft.com/office/drawing/2014/main" val="20002"/>
                    </a:ext>
                  </a:extLst>
                </a:gridCol>
                <a:gridCol w="2136410">
                  <a:extLst>
                    <a:ext uri="{9D8B030D-6E8A-4147-A177-3AD203B41FA5}">
                      <a16:colId xmlns:a16="http://schemas.microsoft.com/office/drawing/2014/main" val="20003"/>
                    </a:ext>
                  </a:extLst>
                </a:gridCol>
                <a:gridCol w="2136410">
                  <a:extLst>
                    <a:ext uri="{9D8B030D-6E8A-4147-A177-3AD203B41FA5}">
                      <a16:colId xmlns:a16="http://schemas.microsoft.com/office/drawing/2014/main" val="20004"/>
                    </a:ext>
                  </a:extLst>
                </a:gridCol>
              </a:tblGrid>
              <a:tr h="612833">
                <a:tc>
                  <a:txBody>
                    <a:bodyPr/>
                    <a:lstStyle/>
                    <a:p>
                      <a:pPr marL="0" lvl="0" indent="0" algn="l" rtl="0">
                        <a:spcBef>
                          <a:spcPts val="0"/>
                        </a:spcBef>
                        <a:spcAft>
                          <a:spcPts val="0"/>
                        </a:spcAft>
                        <a:buNone/>
                      </a:pP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4</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3</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2</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1</a:t>
                      </a:r>
                      <a:endParaRPr sz="2400"/>
                    </a:p>
                  </a:txBody>
                  <a:tcPr marL="121900" marR="121900" marT="121900" marB="121900">
                    <a:solidFill>
                      <a:srgbClr val="F3F3F3"/>
                    </a:solidFill>
                  </a:tcPr>
                </a:tc>
                <a:extLst>
                  <a:ext uri="{0D108BD9-81ED-4DB2-BD59-A6C34878D82A}">
                    <a16:rowId xmlns:a16="http://schemas.microsoft.com/office/drawing/2014/main" val="10000"/>
                  </a:ext>
                </a:extLst>
              </a:tr>
              <a:tr h="5025516">
                <a:tc>
                  <a:txBody>
                    <a:bodyPr/>
                    <a:lstStyle/>
                    <a:p>
                      <a:pPr marL="0" lvl="0" indent="0" algn="l" rtl="0">
                        <a:spcBef>
                          <a:spcPts val="0"/>
                        </a:spcBef>
                        <a:spcAft>
                          <a:spcPts val="0"/>
                        </a:spcAft>
                        <a:buNone/>
                      </a:pPr>
                      <a:r>
                        <a:rPr lang="en" sz="2400" dirty="0"/>
                        <a:t>Writing (Developmen</a:t>
                      </a:r>
                      <a:r>
                        <a:rPr lang="en-US" sz="2400" dirty="0"/>
                        <a:t>t</a:t>
                      </a:r>
                      <a:r>
                        <a:rPr lang="en" sz="2400" dirty="0"/>
                        <a:t>)</a:t>
                      </a:r>
                      <a:endParaRPr sz="2400" dirty="0"/>
                    </a:p>
                  </a:txBody>
                  <a:tcPr marL="121900" marR="121900" marT="121900" marB="121900">
                    <a:solidFill>
                      <a:srgbClr val="F3F3F3"/>
                    </a:solidFill>
                  </a:tcPr>
                </a:tc>
                <a:tc>
                  <a:txBody>
                    <a:bodyPr/>
                    <a:lstStyle/>
                    <a:p>
                      <a:pPr marL="0" lvl="0" indent="0" algn="l" rtl="0">
                        <a:spcBef>
                          <a:spcPts val="0"/>
                        </a:spcBef>
                        <a:spcAft>
                          <a:spcPts val="0"/>
                        </a:spcAft>
                        <a:buNone/>
                      </a:pPr>
                      <a:r>
                        <a:rPr lang="en" sz="2400"/>
                        <a:t>I have written a thorough and thoughtful description of my partner, and I have two very well-integrated quotes with context.</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I have written a good description of my partner using two integrated quotes with context.</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a:t>I have written a basic description of my partner using two quotes that may be integrated at a basic level without much context.</a:t>
                      </a:r>
                      <a:endParaRPr sz="2400"/>
                    </a:p>
                  </a:txBody>
                  <a:tcPr marL="121900" marR="121900" marT="121900" marB="121900">
                    <a:solidFill>
                      <a:srgbClr val="F3F3F3"/>
                    </a:solidFill>
                  </a:tcPr>
                </a:tc>
                <a:tc>
                  <a:txBody>
                    <a:bodyPr/>
                    <a:lstStyle/>
                    <a:p>
                      <a:pPr marL="0" lvl="0" indent="0" algn="l" rtl="0">
                        <a:spcBef>
                          <a:spcPts val="0"/>
                        </a:spcBef>
                        <a:spcAft>
                          <a:spcPts val="0"/>
                        </a:spcAft>
                        <a:buNone/>
                      </a:pPr>
                      <a:r>
                        <a:rPr lang="en" sz="2400" dirty="0"/>
                        <a:t>I have written an inadequate description of my partner that has no quotes, or the quotes are not integrated. (quote bombed)</a:t>
                      </a:r>
                      <a:endParaRPr sz="2400" dirty="0"/>
                    </a:p>
                  </a:txBody>
                  <a:tcPr marL="121900" marR="121900" marT="121900" marB="121900">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ctrTitle"/>
          </p:nvPr>
        </p:nvSpPr>
        <p:spPr>
          <a:xfrm>
            <a:off x="647833" y="352633"/>
            <a:ext cx="10911600" cy="1964800"/>
          </a:xfrm>
          <a:prstGeom prst="rect">
            <a:avLst/>
          </a:prstGeom>
        </p:spPr>
        <p:txBody>
          <a:bodyPr spcFirstLastPara="1" vert="horz" wrap="square" lIns="121900" tIns="121900" rIns="121900" bIns="121900" rtlCol="0" anchor="b" anchorCtr="0">
            <a:noAutofit/>
          </a:bodyPr>
          <a:lstStyle/>
          <a:p>
            <a:pPr algn="l">
              <a:spcBef>
                <a:spcPts val="0"/>
              </a:spcBef>
            </a:pPr>
            <a:r>
              <a:rPr lang="en-US" dirty="0"/>
              <a:t>APEL 5/31: Project Work Time &amp; Textbook Return</a:t>
            </a:r>
            <a:endParaRPr dirty="0"/>
          </a:p>
        </p:txBody>
      </p:sp>
      <p:sp>
        <p:nvSpPr>
          <p:cNvPr id="162" name="Google Shape;162;p33"/>
          <p:cNvSpPr txBox="1">
            <a:spLocks noGrp="1"/>
          </p:cNvSpPr>
          <p:nvPr>
            <p:ph type="subTitle" idx="1"/>
          </p:nvPr>
        </p:nvSpPr>
        <p:spPr>
          <a:xfrm>
            <a:off x="647833" y="2317433"/>
            <a:ext cx="10911600" cy="1148000"/>
          </a:xfrm>
          <a:prstGeom prst="rect">
            <a:avLst/>
          </a:prstGeom>
        </p:spPr>
        <p:txBody>
          <a:bodyPr spcFirstLastPara="1" vert="horz" wrap="square" lIns="121900" tIns="121900" rIns="121900" bIns="121900" rtlCol="0" anchor="t" anchorCtr="0">
            <a:noAutofit/>
          </a:bodyPr>
          <a:lstStyle/>
          <a:p>
            <a:pPr algn="l">
              <a:spcBef>
                <a:spcPts val="0"/>
              </a:spcBef>
            </a:pPr>
            <a:r>
              <a:rPr lang="en-US" dirty="0"/>
              <a:t>Please get out your literature circle book and notes, and sit with your group.</a:t>
            </a:r>
          </a:p>
          <a:p>
            <a:pPr algn="l">
              <a:spcBef>
                <a:spcPts val="0"/>
              </a:spcBef>
            </a:pPr>
            <a:endParaRPr lang="en-US" dirty="0"/>
          </a:p>
          <a:p>
            <a:pPr algn="l">
              <a:spcBef>
                <a:spcPts val="0"/>
              </a:spcBef>
            </a:pPr>
            <a:r>
              <a:rPr lang="en-US" dirty="0"/>
              <a:t>You should be finished with your literature circle book, which will be turned in today with the rest of your textbooks.  Today and Monday, you are working on your project.  Here are some reminders about the two-part creative project…</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647833" y="2286000"/>
            <a:ext cx="10911600" cy="1047600"/>
          </a:xfrm>
          <a:prstGeom prst="rect">
            <a:avLst/>
          </a:prstGeom>
        </p:spPr>
        <p:txBody>
          <a:bodyPr spcFirstLastPara="1" vert="horz" wrap="square" lIns="121900" tIns="121900" rIns="121900" bIns="121900" rtlCol="0" anchor="b" anchorCtr="0">
            <a:noAutofit/>
          </a:bodyPr>
          <a:lstStyle/>
          <a:p>
            <a:r>
              <a:rPr lang="en"/>
              <a:t>Your goal: create an artistic representation of the essential theme of your chosen novel or play.</a:t>
            </a:r>
            <a:endParaRPr/>
          </a:p>
        </p:txBody>
      </p:sp>
      <p:sp>
        <p:nvSpPr>
          <p:cNvPr id="168" name="Google Shape;168;p34"/>
          <p:cNvSpPr txBox="1"/>
          <p:nvPr/>
        </p:nvSpPr>
        <p:spPr>
          <a:xfrm>
            <a:off x="2955667" y="3890833"/>
            <a:ext cx="7758400" cy="2528400"/>
          </a:xfrm>
          <a:prstGeom prst="rect">
            <a:avLst/>
          </a:prstGeom>
          <a:noFill/>
          <a:ln>
            <a:noFill/>
          </a:ln>
        </p:spPr>
        <p:txBody>
          <a:bodyPr spcFirstLastPara="1" wrap="square" lIns="121900" tIns="121900" rIns="121900" bIns="121900" anchor="t" anchorCtr="0">
            <a:noAutofit/>
          </a:bodyPr>
          <a:lstStyle/>
          <a:p>
            <a:r>
              <a:rPr lang="en" sz="2400" u="sng">
                <a:solidFill>
                  <a:srgbClr val="108EBC"/>
                </a:solidFill>
                <a:hlinkClick r:id="rId3"/>
              </a:rPr>
              <a:t>CCSS.ELA-LITERACY.RL.11-12.2</a:t>
            </a:r>
            <a:endParaRPr sz="2400" u="sng">
              <a:solidFill>
                <a:srgbClr val="108EBC"/>
              </a:solidFill>
              <a:hlinkClick r:id="rId3"/>
            </a:endParaRPr>
          </a:p>
          <a:p>
            <a:r>
              <a:rPr lang="en" sz="2400">
                <a:solidFill>
                  <a:srgbClr val="FFFFFF"/>
                </a:solidFill>
              </a:rPr>
              <a:t>Determine two or more themes or central ideas of a text and analyze their development over the course of the text, including how they interact and build on one another to produce a complex account; provide an objective summary of the text.</a:t>
            </a:r>
            <a:endParaRPr sz="2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6"/>
          <p:cNvSpPr txBox="1">
            <a:spLocks noGrp="1"/>
          </p:cNvSpPr>
          <p:nvPr>
            <p:ph type="title"/>
          </p:nvPr>
        </p:nvSpPr>
        <p:spPr>
          <a:xfrm>
            <a:off x="415600" y="593367"/>
            <a:ext cx="11360800" cy="831200"/>
          </a:xfrm>
          <a:prstGeom prst="rect">
            <a:avLst/>
          </a:prstGeom>
        </p:spPr>
        <p:txBody>
          <a:bodyPr spcFirstLastPara="1" vert="horz" wrap="square" lIns="121900" tIns="121900" rIns="121900" bIns="121900" rtlCol="0" anchor="t" anchorCtr="0">
            <a:noAutofit/>
          </a:bodyPr>
          <a:lstStyle/>
          <a:p>
            <a:r>
              <a:rPr lang="en"/>
              <a:t>Project Information</a:t>
            </a:r>
            <a:endParaRPr/>
          </a:p>
        </p:txBody>
      </p:sp>
      <p:sp>
        <p:nvSpPr>
          <p:cNvPr id="179" name="Google Shape;179;p3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en"/>
              <a:t>Must clearly represent the main theme(s)/message(s) of your novel</a:t>
            </a:r>
            <a:endParaRPr/>
          </a:p>
          <a:p>
            <a:r>
              <a:rPr lang="en"/>
              <a:t>Your work can be anything from a movie-style poster or trailer, to a drawing, to a collage, to a poem or rap or song</a:t>
            </a:r>
            <a:endParaRPr/>
          </a:p>
          <a:p>
            <a:r>
              <a:rPr lang="en"/>
              <a:t>If you are going a more visual route: think about symbols, shapes, colors and their connotative meaning, what feelings or associations those have, how they could represent a character, etc.</a:t>
            </a:r>
            <a:endParaRPr/>
          </a:p>
          <a:p>
            <a:r>
              <a:rPr lang="en"/>
              <a:t>If going a more verbal route: think about connotative word choice, be creative, don’t just copy words from the text.  Use your own words; show me what YOU know</a:t>
            </a:r>
            <a:endParaRPr/>
          </a:p>
          <a:p>
            <a:r>
              <a:rPr lang="en"/>
              <a:t>You must justify your representation with a written explanation of 150-200 words of how the creative work demonstrates the theme of the knowledge.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7"/>
          <p:cNvSpPr txBox="1">
            <a:spLocks noGrp="1"/>
          </p:cNvSpPr>
          <p:nvPr>
            <p:ph type="title"/>
          </p:nvPr>
        </p:nvSpPr>
        <p:spPr>
          <a:xfrm>
            <a:off x="461800" y="247000"/>
            <a:ext cx="11360800" cy="831200"/>
          </a:xfrm>
          <a:prstGeom prst="rect">
            <a:avLst/>
          </a:prstGeom>
        </p:spPr>
        <p:txBody>
          <a:bodyPr spcFirstLastPara="1" vert="horz" wrap="square" lIns="121900" tIns="121900" rIns="121900" bIns="121900" rtlCol="0" anchor="t" anchorCtr="0">
            <a:noAutofit/>
          </a:bodyPr>
          <a:lstStyle/>
          <a:p>
            <a:r>
              <a:rPr lang="en"/>
              <a:t>Rubric</a:t>
            </a:r>
            <a:endParaRPr/>
          </a:p>
        </p:txBody>
      </p:sp>
      <p:graphicFrame>
        <p:nvGraphicFramePr>
          <p:cNvPr id="185" name="Google Shape;185;p37"/>
          <p:cNvGraphicFramePr/>
          <p:nvPr>
            <p:extLst>
              <p:ext uri="{D42A27DB-BD31-4B8C-83A1-F6EECF244321}">
                <p14:modId xmlns:p14="http://schemas.microsoft.com/office/powerpoint/2010/main" val="2527695702"/>
              </p:ext>
            </p:extLst>
          </p:nvPr>
        </p:nvGraphicFramePr>
        <p:xfrm>
          <a:off x="311600" y="954897"/>
          <a:ext cx="11510999" cy="8168560"/>
        </p:xfrm>
        <a:graphic>
          <a:graphicData uri="http://schemas.openxmlformats.org/drawingml/2006/table">
            <a:tbl>
              <a:tblPr>
                <a:noFill/>
              </a:tblPr>
              <a:tblGrid>
                <a:gridCol w="1504615">
                  <a:extLst>
                    <a:ext uri="{9D8B030D-6E8A-4147-A177-3AD203B41FA5}">
                      <a16:colId xmlns:a16="http://schemas.microsoft.com/office/drawing/2014/main" val="20000"/>
                    </a:ext>
                  </a:extLst>
                </a:gridCol>
                <a:gridCol w="2030344">
                  <a:extLst>
                    <a:ext uri="{9D8B030D-6E8A-4147-A177-3AD203B41FA5}">
                      <a16:colId xmlns:a16="http://schemas.microsoft.com/office/drawing/2014/main" val="20001"/>
                    </a:ext>
                  </a:extLst>
                </a:gridCol>
                <a:gridCol w="1963264">
                  <a:extLst>
                    <a:ext uri="{9D8B030D-6E8A-4147-A177-3AD203B41FA5}">
                      <a16:colId xmlns:a16="http://schemas.microsoft.com/office/drawing/2014/main" val="20002"/>
                    </a:ext>
                  </a:extLst>
                </a:gridCol>
                <a:gridCol w="2007994">
                  <a:extLst>
                    <a:ext uri="{9D8B030D-6E8A-4147-A177-3AD203B41FA5}">
                      <a16:colId xmlns:a16="http://schemas.microsoft.com/office/drawing/2014/main" val="20003"/>
                    </a:ext>
                  </a:extLst>
                </a:gridCol>
                <a:gridCol w="2086282">
                  <a:extLst>
                    <a:ext uri="{9D8B030D-6E8A-4147-A177-3AD203B41FA5}">
                      <a16:colId xmlns:a16="http://schemas.microsoft.com/office/drawing/2014/main" val="20004"/>
                    </a:ext>
                  </a:extLst>
                </a:gridCol>
                <a:gridCol w="1918500">
                  <a:extLst>
                    <a:ext uri="{9D8B030D-6E8A-4147-A177-3AD203B41FA5}">
                      <a16:colId xmlns:a16="http://schemas.microsoft.com/office/drawing/2014/main" val="20005"/>
                    </a:ext>
                  </a:extLst>
                </a:gridCol>
              </a:tblGrid>
              <a:tr h="609560">
                <a:tc>
                  <a:txBody>
                    <a:bodyPr/>
                    <a:lstStyle/>
                    <a:p>
                      <a:pPr marL="0" lvl="0" indent="0" algn="l" rtl="0">
                        <a:spcBef>
                          <a:spcPts val="0"/>
                        </a:spcBef>
                        <a:spcAft>
                          <a:spcPts val="0"/>
                        </a:spcAft>
                        <a:buNone/>
                      </a:pPr>
                      <a:endParaRPr sz="1600" dirty="0"/>
                    </a:p>
                  </a:txBody>
                  <a:tcPr marL="121900" marR="121900" marT="121900" marB="121900"/>
                </a:tc>
                <a:tc>
                  <a:txBody>
                    <a:bodyPr/>
                    <a:lstStyle/>
                    <a:p>
                      <a:pPr marL="0" lvl="0" indent="0" algn="l" rtl="0">
                        <a:spcBef>
                          <a:spcPts val="0"/>
                        </a:spcBef>
                        <a:spcAft>
                          <a:spcPts val="0"/>
                        </a:spcAft>
                        <a:buNone/>
                      </a:pPr>
                      <a:r>
                        <a:rPr lang="en" sz="1600" dirty="0"/>
                        <a:t>9</a:t>
                      </a:r>
                      <a:endParaRPr sz="1600" dirty="0"/>
                    </a:p>
                  </a:txBody>
                  <a:tcPr marL="121900" marR="121900" marT="121900" marB="121900"/>
                </a:tc>
                <a:tc>
                  <a:txBody>
                    <a:bodyPr/>
                    <a:lstStyle/>
                    <a:p>
                      <a:pPr marL="0" lvl="0" indent="0" algn="l" rtl="0">
                        <a:spcBef>
                          <a:spcPts val="0"/>
                        </a:spcBef>
                        <a:spcAft>
                          <a:spcPts val="0"/>
                        </a:spcAft>
                        <a:buNone/>
                      </a:pPr>
                      <a:r>
                        <a:rPr lang="en" sz="1600"/>
                        <a:t>7</a:t>
                      </a:r>
                      <a:endParaRPr sz="1600"/>
                    </a:p>
                  </a:txBody>
                  <a:tcPr marL="121900" marR="121900" marT="121900" marB="121900"/>
                </a:tc>
                <a:tc>
                  <a:txBody>
                    <a:bodyPr/>
                    <a:lstStyle/>
                    <a:p>
                      <a:pPr marL="0" lvl="0" indent="0" algn="l" rtl="0">
                        <a:spcBef>
                          <a:spcPts val="0"/>
                        </a:spcBef>
                        <a:spcAft>
                          <a:spcPts val="0"/>
                        </a:spcAft>
                        <a:buNone/>
                      </a:pPr>
                      <a:r>
                        <a:rPr lang="en" sz="1600"/>
                        <a:t>5</a:t>
                      </a:r>
                      <a:endParaRPr sz="1600"/>
                    </a:p>
                  </a:txBody>
                  <a:tcPr marL="121900" marR="121900" marT="121900" marB="121900"/>
                </a:tc>
                <a:tc>
                  <a:txBody>
                    <a:bodyPr/>
                    <a:lstStyle/>
                    <a:p>
                      <a:pPr marL="0" lvl="0" indent="0" algn="l" rtl="0">
                        <a:spcBef>
                          <a:spcPts val="0"/>
                        </a:spcBef>
                        <a:spcAft>
                          <a:spcPts val="0"/>
                        </a:spcAft>
                        <a:buNone/>
                      </a:pPr>
                      <a:r>
                        <a:rPr lang="en" sz="1600"/>
                        <a:t>3</a:t>
                      </a:r>
                      <a:endParaRPr sz="1600"/>
                    </a:p>
                  </a:txBody>
                  <a:tcPr marL="121900" marR="121900" marT="121900" marB="121900"/>
                </a:tc>
                <a:tc>
                  <a:txBody>
                    <a:bodyPr/>
                    <a:lstStyle/>
                    <a:p>
                      <a:pPr marL="0" lvl="0" indent="0" algn="l" rtl="0">
                        <a:spcBef>
                          <a:spcPts val="0"/>
                        </a:spcBef>
                        <a:spcAft>
                          <a:spcPts val="0"/>
                        </a:spcAft>
                        <a:buNone/>
                      </a:pPr>
                      <a:r>
                        <a:rPr lang="en" sz="1600"/>
                        <a:t>0</a:t>
                      </a:r>
                      <a:endParaRPr sz="1600"/>
                    </a:p>
                  </a:txBody>
                  <a:tcPr marL="121900" marR="121900" marT="121900" marB="121900"/>
                </a:tc>
                <a:extLst>
                  <a:ext uri="{0D108BD9-81ED-4DB2-BD59-A6C34878D82A}">
                    <a16:rowId xmlns:a16="http://schemas.microsoft.com/office/drawing/2014/main" val="10000"/>
                  </a:ext>
                </a:extLst>
              </a:tr>
              <a:tr h="7559000">
                <a:tc>
                  <a:txBody>
                    <a:bodyPr/>
                    <a:lstStyle/>
                    <a:p>
                      <a:pPr marL="0" lvl="0" indent="0" algn="l" rtl="0">
                        <a:spcBef>
                          <a:spcPts val="0"/>
                        </a:spcBef>
                        <a:spcAft>
                          <a:spcPts val="0"/>
                        </a:spcAft>
                        <a:buNone/>
                      </a:pPr>
                      <a:r>
                        <a:rPr lang="en" sz="1600"/>
                        <a:t>Artist </a:t>
                      </a:r>
                      <a:br>
                        <a:rPr lang="en" sz="1600"/>
                      </a:br>
                      <a:r>
                        <a:rPr lang="en" sz="1600"/>
                        <a:t>Statement</a:t>
                      </a:r>
                      <a:endParaRPr sz="1600"/>
                    </a:p>
                  </a:txBody>
                  <a:tcPr marL="121900" marR="121900" marT="121900" marB="121900"/>
                </a:tc>
                <a:tc>
                  <a:txBody>
                    <a:bodyPr/>
                    <a:lstStyle/>
                    <a:p>
                      <a:pPr marL="0" lvl="0" indent="0" algn="l" rtl="0">
                        <a:spcBef>
                          <a:spcPts val="0"/>
                        </a:spcBef>
                        <a:spcAft>
                          <a:spcPts val="0"/>
                        </a:spcAft>
                        <a:buNone/>
                      </a:pPr>
                      <a:r>
                        <a:rPr lang="en" sz="1600" dirty="0"/>
                        <a:t>Impressive, excellent.  Student clearly demonstrates insightful understanding of the novel/play’s main plot points, character, and themes through their work.  Work is thoughtful and creative.  Great visual appeal.</a:t>
                      </a:r>
                      <a:endParaRPr sz="1600" dirty="0"/>
                    </a:p>
                  </a:txBody>
                  <a:tcPr marL="121900" marR="121900" marT="121900" marB="121900"/>
                </a:tc>
                <a:tc>
                  <a:txBody>
                    <a:bodyPr/>
                    <a:lstStyle/>
                    <a:p>
                      <a:pPr marL="0" lvl="0" indent="0" algn="l" rtl="0">
                        <a:spcBef>
                          <a:spcPts val="0"/>
                        </a:spcBef>
                        <a:spcAft>
                          <a:spcPts val="0"/>
                        </a:spcAft>
                        <a:buNone/>
                      </a:pPr>
                      <a:r>
                        <a:rPr lang="en" sz="1600" dirty="0"/>
                        <a:t>Good, a little above adequate.  Student demonstrates good accurate understanding of the novel/play’s main plot points, characters, and themes through their work.  Work is thoughtful but not very original.  Good visual appeal.</a:t>
                      </a:r>
                      <a:endParaRPr sz="1600" dirty="0"/>
                    </a:p>
                  </a:txBody>
                  <a:tcPr marL="121900" marR="121900" marT="121900" marB="121900"/>
                </a:tc>
                <a:tc>
                  <a:txBody>
                    <a:bodyPr/>
                    <a:lstStyle/>
                    <a:p>
                      <a:pPr marL="0" lvl="0" indent="0" algn="l" rtl="0">
                        <a:spcBef>
                          <a:spcPts val="0"/>
                        </a:spcBef>
                        <a:spcAft>
                          <a:spcPts val="0"/>
                        </a:spcAft>
                        <a:buNone/>
                      </a:pPr>
                      <a:r>
                        <a:rPr lang="en" sz="1600" dirty="0"/>
                        <a:t>Okay, almost adequate.  Student shows some understanding of the novel/play’s main plot points, characters, and/or themes.  Work is a bit basic and not very original.  May not be especially visually appealing.</a:t>
                      </a:r>
                      <a:endParaRPr sz="1600" dirty="0"/>
                    </a:p>
                  </a:txBody>
                  <a:tcPr marL="121900" marR="121900" marT="121900" marB="121900"/>
                </a:tc>
                <a:tc>
                  <a:txBody>
                    <a:bodyPr/>
                    <a:lstStyle/>
                    <a:p>
                      <a:pPr marL="0" lvl="0" indent="0" algn="l" rtl="0">
                        <a:spcBef>
                          <a:spcPts val="0"/>
                        </a:spcBef>
                        <a:spcAft>
                          <a:spcPts val="0"/>
                        </a:spcAft>
                        <a:buNone/>
                      </a:pPr>
                      <a:r>
                        <a:rPr lang="en" sz="1600"/>
                        <a:t>Not yet/ Inadequate.  Student does not demonstrate understanding of the novel/play’s main plot points, characters, and/or themes.  Work is very basic and under-developed.  Not visually appealing.</a:t>
                      </a:r>
                      <a:endParaRPr sz="1600"/>
                    </a:p>
                  </a:txBody>
                  <a:tcPr marL="121900" marR="121900" marT="121900" marB="121900"/>
                </a:tc>
                <a:tc>
                  <a:txBody>
                    <a:bodyPr/>
                    <a:lstStyle/>
                    <a:p>
                      <a:pPr marL="0" lvl="0" indent="0" algn="l" rtl="0">
                        <a:spcBef>
                          <a:spcPts val="0"/>
                        </a:spcBef>
                        <a:spcAft>
                          <a:spcPts val="0"/>
                        </a:spcAft>
                        <a:buNone/>
                      </a:pPr>
                      <a:r>
                        <a:rPr lang="en" sz="1600" dirty="0"/>
                        <a:t>Not completed or submitted</a:t>
                      </a:r>
                      <a:endParaRPr sz="1600" dirty="0"/>
                    </a:p>
                  </a:txBody>
                  <a:tcPr marL="121900" marR="121900" marT="121900" marB="121900"/>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9"/>
          <p:cNvSpPr txBox="1">
            <a:spLocks noGrp="1"/>
          </p:cNvSpPr>
          <p:nvPr>
            <p:ph type="title"/>
          </p:nvPr>
        </p:nvSpPr>
        <p:spPr>
          <a:xfrm>
            <a:off x="415600" y="593367"/>
            <a:ext cx="11360800" cy="831200"/>
          </a:xfrm>
          <a:prstGeom prst="rect">
            <a:avLst/>
          </a:prstGeom>
        </p:spPr>
        <p:txBody>
          <a:bodyPr spcFirstLastPara="1" vert="horz" wrap="square" lIns="121900" tIns="121900" rIns="121900" bIns="121900" rtlCol="0" anchor="t" anchorCtr="0">
            <a:noAutofit/>
          </a:bodyPr>
          <a:lstStyle/>
          <a:p>
            <a:r>
              <a:rPr lang="en"/>
              <a:t>Toast &amp; Roast</a:t>
            </a:r>
            <a:endParaRPr/>
          </a:p>
        </p:txBody>
      </p:sp>
      <p:sp>
        <p:nvSpPr>
          <p:cNvPr id="196" name="Google Shape;196;p39"/>
          <p:cNvSpPr txBox="1">
            <a:spLocks noGrp="1"/>
          </p:cNvSpPr>
          <p:nvPr>
            <p:ph type="body" idx="1"/>
          </p:nvPr>
        </p:nvSpPr>
        <p:spPr>
          <a:xfrm>
            <a:off x="415600" y="1536633"/>
            <a:ext cx="6045600" cy="4555200"/>
          </a:xfrm>
          <a:prstGeom prst="rect">
            <a:avLst/>
          </a:prstGeom>
        </p:spPr>
        <p:txBody>
          <a:bodyPr spcFirstLastPara="1" vert="horz" wrap="square" lIns="121900" tIns="121900" rIns="121900" bIns="121900" rtlCol="0" anchor="t" anchorCtr="0">
            <a:noAutofit/>
          </a:bodyPr>
          <a:lstStyle/>
          <a:p>
            <a:pPr>
              <a:buChar char="-"/>
            </a:pPr>
            <a:r>
              <a:rPr lang="en"/>
              <a:t>Choose one character from your novel to </a:t>
            </a:r>
            <a:r>
              <a:rPr lang="en" b="1"/>
              <a:t>roast</a:t>
            </a:r>
            <a:r>
              <a:rPr lang="en"/>
              <a:t>.  The roast should be </a:t>
            </a:r>
            <a:r>
              <a:rPr lang="en" b="1"/>
              <a:t>30-60 </a:t>
            </a:r>
            <a:r>
              <a:rPr lang="en"/>
              <a:t>seconds.  What makes them irritating, boring, or downright despicable?</a:t>
            </a:r>
            <a:endParaRPr/>
          </a:p>
          <a:p>
            <a:pPr>
              <a:buChar char="-"/>
            </a:pPr>
            <a:r>
              <a:rPr lang="en"/>
              <a:t>Choose one character from your chosen work to </a:t>
            </a:r>
            <a:r>
              <a:rPr lang="en" b="1"/>
              <a:t>toast</a:t>
            </a:r>
            <a:r>
              <a:rPr lang="en"/>
              <a:t>.  The </a:t>
            </a:r>
            <a:r>
              <a:rPr lang="en" b="1"/>
              <a:t>toast </a:t>
            </a:r>
            <a:r>
              <a:rPr lang="en"/>
              <a:t>should be </a:t>
            </a:r>
            <a:r>
              <a:rPr lang="en" b="1"/>
              <a:t>30-60</a:t>
            </a:r>
            <a:r>
              <a:rPr lang="en"/>
              <a:t> seconds.  What do you like about the character, or what did they do well to make them admirable in your eyes?</a:t>
            </a:r>
            <a:endParaRPr/>
          </a:p>
          <a:p>
            <a:pPr marL="0" indent="0">
              <a:spcBef>
                <a:spcPts val="2133"/>
              </a:spcBef>
              <a:spcAft>
                <a:spcPts val="2133"/>
              </a:spcAft>
              <a:buNone/>
            </a:pPr>
            <a:r>
              <a:rPr lang="en"/>
              <a:t>Be creative!!</a:t>
            </a:r>
            <a:endParaRPr/>
          </a:p>
        </p:txBody>
      </p:sp>
      <p:pic>
        <p:nvPicPr>
          <p:cNvPr id="197" name="Google Shape;197;p39"/>
          <p:cNvPicPr preferRelativeResize="0"/>
          <p:nvPr/>
        </p:nvPicPr>
        <p:blipFill>
          <a:blip r:embed="rId3">
            <a:alphaModFix/>
          </a:blip>
          <a:stretch>
            <a:fillRect/>
          </a:stretch>
        </p:blipFill>
        <p:spPr>
          <a:xfrm>
            <a:off x="6461201" y="2156201"/>
            <a:ext cx="5519633" cy="309396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749</Words>
  <Application>Microsoft Office PowerPoint</Application>
  <PresentationFormat>Widescreen</PresentationFormat>
  <Paragraphs>52</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Century Schoolbook</vt:lpstr>
      <vt:lpstr>Libre Baskerville</vt:lpstr>
      <vt:lpstr>Noto Sans Symbols</vt:lpstr>
      <vt:lpstr>Walter Turncoat</vt:lpstr>
      <vt:lpstr>Office Theme</vt:lpstr>
      <vt:lpstr>ELA 9 5/31  “In Their Shoes” activity</vt:lpstr>
      <vt:lpstr>PowerPoint Presentation</vt:lpstr>
      <vt:lpstr>PowerPoint Presentation</vt:lpstr>
      <vt:lpstr>PowerPoint Presentation</vt:lpstr>
      <vt:lpstr>APEL 5/31: Project Work Time &amp; Textbook Return</vt:lpstr>
      <vt:lpstr>Your goal: create an artistic representation of the essential theme of your chosen novel or play.</vt:lpstr>
      <vt:lpstr>Project Information</vt:lpstr>
      <vt:lpstr>Rubric</vt:lpstr>
      <vt:lpstr>Toast &amp; Roast</vt:lpstr>
      <vt:lpstr>Textbook Return 5/31  Please bring ALL textbooks with you.  11:40 period 4 1:15 period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APEL 5/31: Project Work Time &amp; Textbook Return</dc:title>
  <dc:creator>Substitute Teacher</dc:creator>
  <cp:lastModifiedBy>Substitute Teacher</cp:lastModifiedBy>
  <cp:revision>6</cp:revision>
  <dcterms:created xsi:type="dcterms:W3CDTF">2019-05-20T14:07:59Z</dcterms:created>
  <dcterms:modified xsi:type="dcterms:W3CDTF">2019-05-21T21:52:48Z</dcterms:modified>
</cp:coreProperties>
</file>